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hNxqPQ+dyaYkmmRK5txDin8iD9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About This Slide Deck: </a:t>
            </a:r>
            <a:r>
              <a:rPr lang="en-US" sz="1100">
                <a:latin typeface="Arial"/>
                <a:ea typeface="Arial"/>
                <a:cs typeface="Arial"/>
                <a:sym typeface="Arial"/>
              </a:rPr>
              <a:t>This slide deck has been curated by </a:t>
            </a:r>
            <a:r>
              <a:rPr lang="en-US" sz="1100" i="1">
                <a:latin typeface="Arial"/>
                <a:ea typeface="Arial"/>
                <a:cs typeface="Arial"/>
                <a:sym typeface="Arial"/>
              </a:rPr>
              <a:t>Superheroes Against Superbugs (SaS)</a:t>
            </a:r>
            <a:r>
              <a:rPr lang="en-US" sz="1100">
                <a:latin typeface="Arial"/>
                <a:ea typeface="Arial"/>
                <a:cs typeface="Arial"/>
                <a:sym typeface="Arial"/>
              </a:rPr>
              <a:t> using content from various expert talks delivered during our </a:t>
            </a:r>
            <a:r>
              <a:rPr lang="en-US" sz="1100" i="1">
                <a:latin typeface="Arial"/>
                <a:ea typeface="Arial"/>
                <a:cs typeface="Arial"/>
                <a:sym typeface="Arial"/>
              </a:rPr>
              <a:t>AMR Frontline Workshop</a:t>
            </a:r>
            <a:r>
              <a:rPr lang="en-US" sz="1100">
                <a:latin typeface="Arial"/>
                <a:ea typeface="Arial"/>
                <a:cs typeface="Arial"/>
                <a:sym typeface="Arial"/>
              </a:rPr>
              <a:t> series for medical students. It covers key topics related to AMR, including core concepts and critical solutions relevant to future healthcare professionals. All content has been included with the consent of the speakers, whose contributions are acknowledged on the respective slides.You are welcome to use or adapt these slides for educational purposes. We kindly request that you credit the expert speakers and </a:t>
            </a:r>
            <a:r>
              <a:rPr lang="en-US" sz="1100" i="1">
                <a:latin typeface="Arial"/>
                <a:ea typeface="Arial"/>
                <a:cs typeface="Arial"/>
                <a:sym typeface="Arial"/>
              </a:rPr>
              <a:t>SaS</a:t>
            </a:r>
            <a:r>
              <a:rPr lang="en-US" sz="1100">
                <a:latin typeface="Arial"/>
                <a:ea typeface="Arial"/>
                <a:cs typeface="Arial"/>
                <a:sym typeface="Arial"/>
              </a:rPr>
              <a:t> wherever appropriate.</a:t>
            </a:r>
            <a:endParaRPr sz="1100">
              <a:latin typeface="Arial"/>
              <a:ea typeface="Arial"/>
              <a:cs typeface="Arial"/>
              <a:sym typeface="Arial"/>
            </a:endParaRPr>
          </a:p>
          <a:p>
            <a:pPr marL="0" lvl="0" indent="0" algn="l" rtl="0">
              <a:spcBef>
                <a:spcPts val="120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4" name="Google Shape;94;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95" name="Google Shape;95;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Superheroes Against Superbugs is an educational and public engagement initiative that aims to raise awareness and catalyze both public and policy action on AMR in India. It started off back in 2018.</a:t>
            </a:r>
            <a:endParaRPr/>
          </a:p>
          <a:p>
            <a:pPr marL="0" lvl="0" indent="0" algn="l" rtl="0">
              <a:spcBef>
                <a:spcPts val="0"/>
              </a:spcBef>
              <a:spcAft>
                <a:spcPts val="0"/>
              </a:spcAft>
              <a:buNone/>
            </a:pPr>
            <a:r>
              <a:rPr lang="en-US"/>
              <a:t>Since then it has been empowering people to become informed advocates of AMR through interactive programs and collaborations. More information on SaS: https://sasuperbugs.org/about-sas/</a:t>
            </a:r>
            <a:endParaRPr/>
          </a:p>
        </p:txBody>
      </p:sp>
      <p:sp>
        <p:nvSpPr>
          <p:cNvPr id="97" name="Google Shape;97;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8" name="Google Shape;98;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7b99888c25_0_4: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7b99888c25_0_4: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7b99888c25_0_4: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7b99888c25_0_1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7b99888c25_0_1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US" sz="1100">
                <a:latin typeface="Arial"/>
                <a:ea typeface="Arial"/>
                <a:cs typeface="Arial"/>
                <a:sym typeface="Arial"/>
              </a:rPr>
              <a:t>An </a:t>
            </a:r>
            <a:r>
              <a:rPr lang="en-US" sz="1100" b="1">
                <a:latin typeface="Arial"/>
                <a:ea typeface="Arial"/>
                <a:cs typeface="Arial"/>
                <a:sym typeface="Arial"/>
              </a:rPr>
              <a:t>antibiogram</a:t>
            </a:r>
            <a:r>
              <a:rPr lang="en-US" sz="1100">
                <a:latin typeface="Arial"/>
                <a:ea typeface="Arial"/>
                <a:cs typeface="Arial"/>
                <a:sym typeface="Arial"/>
              </a:rPr>
              <a:t> is a summary report that shows how susceptible different bacterial strains are to various antibiotics in a specific setting, such as a hospital, region, or community, over a defined period. It’s based on laboratory testing of bacterial isolates from patient samples. Helps guide doctors in selecting effective antibiotics for treatment. Supports infection control and antimicrobial stewardship efforts. Typically updated annually by microbiology labs. In short, an antibiogram helps track local resistance patterns and informs better antibiotic use. </a:t>
            </a:r>
            <a:endParaRPr/>
          </a:p>
        </p:txBody>
      </p:sp>
      <p:sp>
        <p:nvSpPr>
          <p:cNvPr id="323" name="Google Shape;323;g37b99888c25_0_12: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7b99888c25_0_1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7b99888c25_0_1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An </a:t>
            </a:r>
            <a:r>
              <a:rPr lang="en-US" sz="1100" b="1">
                <a:latin typeface="Arial"/>
                <a:ea typeface="Arial"/>
                <a:cs typeface="Arial"/>
                <a:sym typeface="Arial"/>
              </a:rPr>
              <a:t>antibiotic policy</a:t>
            </a:r>
            <a:r>
              <a:rPr lang="en-US" sz="1100">
                <a:latin typeface="Arial"/>
                <a:ea typeface="Arial"/>
                <a:cs typeface="Arial"/>
                <a:sym typeface="Arial"/>
              </a:rPr>
              <a:t> is a guideline to ensure the appropriate use of antibiotics in healthcare settings. It helps standardize treatment, reduce misuse, and combat antimicrobial resistance. Policies are based on local resistance patterns and include recommended antibiotics, dosages, and restrictions on certain drugs.</a:t>
            </a:r>
            <a:endParaRPr sz="1100">
              <a:latin typeface="Arial"/>
              <a:ea typeface="Arial"/>
              <a:cs typeface="Arial"/>
              <a:sym typeface="Arial"/>
            </a:endParaRPr>
          </a:p>
          <a:p>
            <a:pPr marL="0" lvl="0" indent="0" algn="l" rtl="0">
              <a:spcBef>
                <a:spcPts val="1200"/>
              </a:spcBef>
              <a:spcAft>
                <a:spcPts val="0"/>
              </a:spcAft>
              <a:buNone/>
            </a:pPr>
            <a:endParaRPr/>
          </a:p>
        </p:txBody>
      </p:sp>
      <p:sp>
        <p:nvSpPr>
          <p:cNvPr id="331" name="Google Shape;331;g37b99888c25_0_18: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The ZEVAC antimicrobial stewardship (AMS) software (in use at Max HealthCare) is an AI-driven tool that helps optimize antibiotic use in hospitals that tracks real-time antibiograms, monitors resistance trends, recommends antibiotics based on local data, and supports guideline creation and reporting.</a:t>
            </a:r>
            <a:endParaRPr sz="1100">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p:txBody>
      </p:sp>
      <p:sp>
        <p:nvSpPr>
          <p:cNvPr id="338" name="Google Shape;338;p3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4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a:t>
            </a:r>
            <a:r>
              <a:rPr lang="en-US" sz="1100" i="1">
                <a:latin typeface="Arial"/>
                <a:ea typeface="Arial"/>
                <a:cs typeface="Arial"/>
                <a:sym typeface="Arial"/>
              </a:rPr>
              <a:t>Alliance for Pathogen Surveillance Innovation (APSI) – India</a:t>
            </a:r>
            <a:r>
              <a:rPr lang="en-US" sz="1100">
                <a:latin typeface="Arial"/>
                <a:ea typeface="Arial"/>
                <a:cs typeface="Arial"/>
                <a:sym typeface="Arial"/>
              </a:rPr>
              <a:t> was established in 2021 to strengthen pathogen surveillance across the country. APSI focuses on developing advanced, affordable technologies using genome sequencing, wastewater-based detection, and bioinformatics to monitor pathogens of public health concern. These tools are applied to both clinical and environmental samples. In the wake of COVID-19, wastewater-based epidemiology has emerged as a key early warning system. APSI envisions city-wide, data-driven surveillance as critical to preventing future pandemics and supporting stronger public health systems.</a:t>
            </a:r>
            <a:endParaRPr sz="1100">
              <a:latin typeface="Arial"/>
              <a:ea typeface="Arial"/>
              <a:cs typeface="Arial"/>
              <a:sym typeface="Arial"/>
            </a:endParaRPr>
          </a:p>
          <a:p>
            <a:pPr marL="0" lvl="0" indent="0" algn="l" rtl="0">
              <a:spcBef>
                <a:spcPts val="1200"/>
              </a:spcBef>
              <a:spcAft>
                <a:spcPts val="0"/>
              </a:spcAft>
              <a:buNone/>
            </a:pPr>
            <a:r>
              <a:rPr lang="en-US"/>
              <a:t>More Information on APSI: https://data.ccmb.res.in/apsi/</a:t>
            </a:r>
            <a:endParaRPr/>
          </a:p>
        </p:txBody>
      </p:sp>
      <p:sp>
        <p:nvSpPr>
          <p:cNvPr id="437" name="Google Shape;437;p4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4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4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5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5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5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6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5"/>
          <p:cNvSpPr>
            <a:spLocks noGrp="1"/>
          </p:cNvSpPr>
          <p:nvPr>
            <p:ph type="pic" idx="2"/>
          </p:nvPr>
        </p:nvSpPr>
        <p:spPr>
          <a:xfrm>
            <a:off x="1792288" y="612775"/>
            <a:ext cx="5486400" cy="4114800"/>
          </a:xfrm>
          <a:prstGeom prst="rect">
            <a:avLst/>
          </a:prstGeom>
          <a:noFill/>
          <a:ln>
            <a:noFill/>
          </a:ln>
        </p:spPr>
      </p:sp>
      <p:sp>
        <p:nvSpPr>
          <p:cNvPr id="68" name="Google Shape;68;p6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infectionsinsurgery.org/core-elements-of-antibiotic-stewardshi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iris.paho.org/bitstream/handle/10665.2/53275/9789275122693_eng.pdf?sequence=1&amp;isAllowed=y"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journals.plos.org/plospathogens/article?id=10.1371/journal.ppat.101053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openwho.org/channels/amr" TargetMode="External"/><Relationship Id="rId7" Type="http://schemas.openxmlformats.org/officeDocument/2006/relationships/hyperlink" Target="https://www.train.org/cdctrain/training_plan/3697"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s://www.coursera.org/learn/antimicrobial-resistance" TargetMode="External"/><Relationship Id="rId5" Type="http://schemas.openxmlformats.org/officeDocument/2006/relationships/hyperlink" Target="https://openwho.org/courses/AMR-competency" TargetMode="External"/><Relationship Id="rId4" Type="http://schemas.openxmlformats.org/officeDocument/2006/relationships/hyperlink" Target="https://openwho.org/channels/ipc"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errolozdalga.com/medicine/pages/OtherPages/AntibioticReview.ChanuRhee.html" TargetMode="External"/><Relationship Id="rId7"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www.open.edu/openlearncreate/course/view.php?id=6548" TargetMode="External"/><Relationship Id="rId5" Type="http://schemas.openxmlformats.org/officeDocument/2006/relationships/hyperlink" Target="https://www.open.edu/openlearncreate/course/view.php?id=6559" TargetMode="External"/><Relationship Id="rId4" Type="http://schemas.openxmlformats.org/officeDocument/2006/relationships/hyperlink" Target="https://online.stanford.edu/courses/som-ycme0020-prescribe-or-not-prescribe-antibiotics-and-outpatient-infections-cm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thelancet.com/journals/lancet/article/PIIS0140-6736(21)02724-0/fulltext#figur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7"/>
        <p:cNvGrpSpPr/>
        <p:nvPr/>
      </p:nvGrpSpPr>
      <p:grpSpPr>
        <a:xfrm>
          <a:off x="0" y="0"/>
          <a:ext cx="0" cy="0"/>
          <a:chOff x="0" y="0"/>
          <a:chExt cx="0" cy="0"/>
        </a:xfrm>
      </p:grpSpPr>
      <p:sp>
        <p:nvSpPr>
          <p:cNvPr id="88" name="Google Shape;88;p1"/>
          <p:cNvSpPr/>
          <p:nvPr/>
        </p:nvSpPr>
        <p:spPr>
          <a:xfrm>
            <a:off x="1028700" y="507635"/>
            <a:ext cx="16316442" cy="9320768"/>
          </a:xfrm>
          <a:custGeom>
            <a:avLst/>
            <a:gdLst/>
            <a:ahLst/>
            <a:cxnLst/>
            <a:rect l="l" t="t" r="r" b="b"/>
            <a:pathLst>
              <a:path w="16316442" h="9320768" extrusionOk="0">
                <a:moveTo>
                  <a:pt x="0" y="0"/>
                </a:moveTo>
                <a:lnTo>
                  <a:pt x="16316442" y="0"/>
                </a:lnTo>
                <a:lnTo>
                  <a:pt x="16316442" y="9320767"/>
                </a:lnTo>
                <a:lnTo>
                  <a:pt x="0" y="9320767"/>
                </a:lnTo>
                <a:lnTo>
                  <a:pt x="0" y="0"/>
                </a:lnTo>
                <a:close/>
              </a:path>
            </a:pathLst>
          </a:custGeom>
          <a:blipFill rotWithShape="1">
            <a:blip r:embed="rId3">
              <a:alphaModFix/>
            </a:blip>
            <a:stretch>
              <a:fillRect/>
            </a:stretch>
          </a:blipFill>
          <a:ln>
            <a:noFill/>
          </a:ln>
        </p:spPr>
        <p:txBody>
          <a:bodyPr/>
          <a:lstStyle/>
          <a:p>
            <a:endParaRPr lang="en-US"/>
          </a:p>
        </p:txBody>
      </p:sp>
      <p:sp>
        <p:nvSpPr>
          <p:cNvPr id="89" name="Google Shape;89;p1"/>
          <p:cNvSpPr/>
          <p:nvPr/>
        </p:nvSpPr>
        <p:spPr>
          <a:xfrm>
            <a:off x="442575" y="7633811"/>
            <a:ext cx="17402853" cy="2246537"/>
          </a:xfrm>
          <a:custGeom>
            <a:avLst/>
            <a:gdLst/>
            <a:ahLst/>
            <a:cxnLst/>
            <a:rect l="l" t="t" r="r" b="b"/>
            <a:pathLst>
              <a:path w="5115804" h="660400" extrusionOk="0">
                <a:moveTo>
                  <a:pt x="4991343" y="660400"/>
                </a:moveTo>
                <a:lnTo>
                  <a:pt x="124460" y="660400"/>
                </a:lnTo>
                <a:cubicBezTo>
                  <a:pt x="55880" y="660400"/>
                  <a:pt x="0" y="604520"/>
                  <a:pt x="0" y="535940"/>
                </a:cubicBezTo>
                <a:lnTo>
                  <a:pt x="0" y="124460"/>
                </a:lnTo>
                <a:cubicBezTo>
                  <a:pt x="0" y="55880"/>
                  <a:pt x="55880" y="0"/>
                  <a:pt x="124460" y="0"/>
                </a:cubicBezTo>
                <a:lnTo>
                  <a:pt x="4991343" y="0"/>
                </a:lnTo>
                <a:cubicBezTo>
                  <a:pt x="5059923" y="0"/>
                  <a:pt x="5115804" y="55880"/>
                  <a:pt x="5115804" y="124460"/>
                </a:cubicBezTo>
                <a:lnTo>
                  <a:pt x="5115804" y="535940"/>
                </a:lnTo>
                <a:cubicBezTo>
                  <a:pt x="5115804" y="604520"/>
                  <a:pt x="5059923" y="660400"/>
                  <a:pt x="4991343" y="66040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txBox="1"/>
          <p:nvPr/>
        </p:nvSpPr>
        <p:spPr>
          <a:xfrm>
            <a:off x="1002667" y="8015766"/>
            <a:ext cx="16282800" cy="1062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00" b="0" i="0" u="none" strike="noStrike" cap="none">
                <a:solidFill>
                  <a:srgbClr val="38B6FF"/>
                </a:solidFill>
                <a:latin typeface="Arial"/>
                <a:ea typeface="Arial"/>
                <a:cs typeface="Arial"/>
                <a:sym typeface="Arial"/>
              </a:rPr>
              <a:t>Welcome </a:t>
            </a:r>
            <a:r>
              <a:rPr lang="en-US" sz="6900">
                <a:solidFill>
                  <a:srgbClr val="38B6FF"/>
                </a:solidFill>
              </a:rPr>
              <a:t>AMR Frontline Workers</a:t>
            </a:r>
            <a:endParaRPr/>
          </a:p>
        </p:txBody>
      </p:sp>
      <p:sp>
        <p:nvSpPr>
          <p:cNvPr id="91" name="Google Shape;91;p1"/>
          <p:cNvSpPr txBox="1"/>
          <p:nvPr/>
        </p:nvSpPr>
        <p:spPr>
          <a:xfrm>
            <a:off x="2970423" y="8991126"/>
            <a:ext cx="12275384" cy="466725"/>
          </a:xfrm>
          <a:prstGeom prst="rect">
            <a:avLst/>
          </a:prstGeom>
          <a:noFill/>
          <a:ln>
            <a:noFill/>
          </a:ln>
        </p:spPr>
        <p:txBody>
          <a:bodyPr spcFirstLastPara="1" wrap="square" lIns="0" tIns="0" rIns="0" bIns="0" anchor="t" anchorCtr="0">
            <a:spAutoFit/>
          </a:bodyPr>
          <a:lstStyle/>
          <a:p>
            <a:pPr marL="0" marR="0" lvl="0" indent="0" algn="ctr" rtl="0">
              <a:lnSpc>
                <a:spcPct val="120006"/>
              </a:lnSpc>
              <a:spcBef>
                <a:spcPts val="0"/>
              </a:spcBef>
              <a:spcAft>
                <a:spcPts val="0"/>
              </a:spcAft>
              <a:buNone/>
            </a:pPr>
            <a:r>
              <a:rPr lang="en-US" sz="2899" b="1" i="0" u="none" strike="noStrike" cap="none">
                <a:solidFill>
                  <a:srgbClr val="FFDE59"/>
                </a:solidFill>
                <a:latin typeface="Arial"/>
                <a:ea typeface="Arial"/>
                <a:cs typeface="Arial"/>
                <a:sym typeface="Arial"/>
              </a:rPr>
              <a:t>Together We Can Stop the Rise of #AntimicrobialResistance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8"/>
        <p:cNvGrpSpPr/>
        <p:nvPr/>
      </p:nvGrpSpPr>
      <p:grpSpPr>
        <a:xfrm>
          <a:off x="0" y="0"/>
          <a:ext cx="0" cy="0"/>
          <a:chOff x="0" y="0"/>
          <a:chExt cx="0" cy="0"/>
        </a:xfrm>
      </p:grpSpPr>
      <p:sp>
        <p:nvSpPr>
          <p:cNvPr id="159" name="Google Shape;159;p11"/>
          <p:cNvSpPr/>
          <p:nvPr/>
        </p:nvSpPr>
        <p:spPr>
          <a:xfrm>
            <a:off x="1770975" y="2046825"/>
            <a:ext cx="14303653" cy="7570980"/>
          </a:xfrm>
          <a:custGeom>
            <a:avLst/>
            <a:gdLst/>
            <a:ahLst/>
            <a:cxnLst/>
            <a:rect l="l" t="t" r="r" b="b"/>
            <a:pathLst>
              <a:path w="14746034" h="8032870" extrusionOk="0">
                <a:moveTo>
                  <a:pt x="0" y="0"/>
                </a:moveTo>
                <a:lnTo>
                  <a:pt x="14746034" y="0"/>
                </a:lnTo>
                <a:lnTo>
                  <a:pt x="14746034" y="8032870"/>
                </a:lnTo>
                <a:lnTo>
                  <a:pt x="0" y="8032870"/>
                </a:lnTo>
                <a:lnTo>
                  <a:pt x="0" y="0"/>
                </a:lnTo>
                <a:close/>
              </a:path>
            </a:pathLst>
          </a:custGeom>
          <a:blipFill rotWithShape="1">
            <a:blip r:embed="rId3">
              <a:alphaModFix/>
            </a:blip>
            <a:stretch>
              <a:fillRect t="-45599" b="-7312"/>
            </a:stretch>
          </a:blipFill>
          <a:ln>
            <a:noFill/>
          </a:ln>
        </p:spPr>
        <p:txBody>
          <a:bodyPr/>
          <a:lstStyle/>
          <a:p>
            <a:endParaRPr lang="en-US"/>
          </a:p>
        </p:txBody>
      </p:sp>
      <p:sp>
        <p:nvSpPr>
          <p:cNvPr id="160" name="Google Shape;160;p11"/>
          <p:cNvSpPr/>
          <p:nvPr/>
        </p:nvSpPr>
        <p:spPr>
          <a:xfrm>
            <a:off x="1770975" y="264450"/>
            <a:ext cx="14303653" cy="2042597"/>
          </a:xfrm>
          <a:custGeom>
            <a:avLst/>
            <a:gdLst/>
            <a:ahLst/>
            <a:cxnLst/>
            <a:rect l="l" t="t" r="r" b="b"/>
            <a:pathLst>
              <a:path w="14746034" h="2042597" extrusionOk="0">
                <a:moveTo>
                  <a:pt x="0" y="0"/>
                </a:moveTo>
                <a:lnTo>
                  <a:pt x="14746034" y="0"/>
                </a:lnTo>
                <a:lnTo>
                  <a:pt x="14746034" y="2042597"/>
                </a:lnTo>
                <a:lnTo>
                  <a:pt x="0" y="2042597"/>
                </a:lnTo>
                <a:lnTo>
                  <a:pt x="0" y="0"/>
                </a:lnTo>
                <a:close/>
              </a:path>
            </a:pathLst>
          </a:custGeom>
          <a:blipFill rotWithShape="1">
            <a:blip r:embed="rId3">
              <a:alphaModFix/>
            </a:blip>
            <a:stretch>
              <a:fillRect t="-7637" b="-493721"/>
            </a:stretch>
          </a:blipFill>
          <a:ln>
            <a:noFill/>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4"/>
        <p:cNvGrpSpPr/>
        <p:nvPr/>
      </p:nvGrpSpPr>
      <p:grpSpPr>
        <a:xfrm>
          <a:off x="0" y="0"/>
          <a:ext cx="0" cy="0"/>
          <a:chOff x="0" y="0"/>
          <a:chExt cx="0" cy="0"/>
        </a:xfrm>
      </p:grpSpPr>
      <p:sp>
        <p:nvSpPr>
          <p:cNvPr id="165" name="Google Shape;165;p12"/>
          <p:cNvSpPr/>
          <p:nvPr/>
        </p:nvSpPr>
        <p:spPr>
          <a:xfrm>
            <a:off x="17197059" y="6767293"/>
            <a:ext cx="652285" cy="1002113"/>
          </a:xfrm>
          <a:custGeom>
            <a:avLst/>
            <a:gdLst/>
            <a:ahLst/>
            <a:cxnLst/>
            <a:rect l="l" t="t" r="r" b="b"/>
            <a:pathLst>
              <a:path w="652285" h="1002113" extrusionOk="0">
                <a:moveTo>
                  <a:pt x="0" y="0"/>
                </a:moveTo>
                <a:lnTo>
                  <a:pt x="652285" y="0"/>
                </a:lnTo>
                <a:lnTo>
                  <a:pt x="652285" y="1002114"/>
                </a:lnTo>
                <a:lnTo>
                  <a:pt x="0" y="1002114"/>
                </a:lnTo>
                <a:lnTo>
                  <a:pt x="0" y="0"/>
                </a:lnTo>
                <a:close/>
              </a:path>
            </a:pathLst>
          </a:custGeom>
          <a:blipFill rotWithShape="1">
            <a:blip r:embed="rId3">
              <a:alphaModFix/>
            </a:blip>
            <a:stretch>
              <a:fillRect/>
            </a:stretch>
          </a:blipFill>
          <a:ln>
            <a:noFill/>
          </a:ln>
        </p:spPr>
        <p:txBody>
          <a:bodyPr/>
          <a:lstStyle/>
          <a:p>
            <a:endParaRPr lang="en-US"/>
          </a:p>
        </p:txBody>
      </p:sp>
      <p:sp>
        <p:nvSpPr>
          <p:cNvPr id="166" name="Google Shape;166;p12"/>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9999"/>
            </a:blip>
            <a:stretch>
              <a:fillRect/>
            </a:stretch>
          </a:blipFill>
          <a:ln>
            <a:noFill/>
          </a:ln>
        </p:spPr>
        <p:txBody>
          <a:bodyPr/>
          <a:lstStyle/>
          <a:p>
            <a:endParaRPr lang="en-US"/>
          </a:p>
        </p:txBody>
      </p:sp>
      <p:sp>
        <p:nvSpPr>
          <p:cNvPr id="167" name="Google Shape;167;p12"/>
          <p:cNvSpPr txBox="1"/>
          <p:nvPr/>
        </p:nvSpPr>
        <p:spPr>
          <a:xfrm>
            <a:off x="735699" y="3325175"/>
            <a:ext cx="17229900" cy="1227300"/>
          </a:xfrm>
          <a:prstGeom prst="rect">
            <a:avLst/>
          </a:prstGeom>
          <a:noFill/>
          <a:ln>
            <a:noFill/>
          </a:ln>
        </p:spPr>
        <p:txBody>
          <a:bodyPr spcFirstLastPara="1" wrap="square" lIns="0" tIns="0" rIns="0" bIns="0" anchor="t" anchorCtr="0">
            <a:spAutoFit/>
          </a:bodyPr>
          <a:lstStyle/>
          <a:p>
            <a:pPr marL="0" marR="0" lvl="0" indent="0" algn="ctr" rtl="0">
              <a:lnSpc>
                <a:spcPct val="129997"/>
              </a:lnSpc>
              <a:spcBef>
                <a:spcPts val="0"/>
              </a:spcBef>
              <a:spcAft>
                <a:spcPts val="0"/>
              </a:spcAft>
              <a:buNone/>
            </a:pPr>
            <a:r>
              <a:rPr lang="en-US" sz="7974" b="1" i="1" u="none" strike="noStrike" cap="none">
                <a:solidFill>
                  <a:srgbClr val="000000"/>
                </a:solidFill>
                <a:latin typeface="Arial"/>
                <a:ea typeface="Arial"/>
                <a:cs typeface="Arial"/>
                <a:sym typeface="Arial"/>
              </a:rPr>
              <a:t>Infection</a:t>
            </a:r>
            <a:r>
              <a:rPr lang="en-US" sz="7974" b="1" i="1"/>
              <a:t>,</a:t>
            </a:r>
            <a:r>
              <a:rPr lang="en-US" sz="7974" b="1" i="1" u="none" strike="noStrike" cap="none">
                <a:solidFill>
                  <a:srgbClr val="000000"/>
                </a:solidFill>
                <a:latin typeface="Arial"/>
                <a:ea typeface="Arial"/>
                <a:cs typeface="Arial"/>
                <a:sym typeface="Arial"/>
              </a:rPr>
              <a:t> Prevention</a:t>
            </a:r>
            <a:r>
              <a:rPr lang="en-US" sz="100"/>
              <a:t> </a:t>
            </a:r>
            <a:r>
              <a:rPr lang="en-US" sz="7974" b="1" i="1" u="none" strike="noStrike" cap="none">
                <a:solidFill>
                  <a:srgbClr val="000000"/>
                </a:solidFill>
                <a:latin typeface="Arial"/>
                <a:ea typeface="Arial"/>
                <a:cs typeface="Arial"/>
                <a:sym typeface="Arial"/>
              </a:rPr>
              <a:t>&amp; Control</a:t>
            </a:r>
            <a:endParaRPr sz="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1"/>
        <p:cNvGrpSpPr/>
        <p:nvPr/>
      </p:nvGrpSpPr>
      <p:grpSpPr>
        <a:xfrm>
          <a:off x="0" y="0"/>
          <a:ext cx="0" cy="0"/>
          <a:chOff x="0" y="0"/>
          <a:chExt cx="0" cy="0"/>
        </a:xfrm>
      </p:grpSpPr>
      <p:sp>
        <p:nvSpPr>
          <p:cNvPr id="172" name="Google Shape;172;p13"/>
          <p:cNvSpPr txBox="1"/>
          <p:nvPr/>
        </p:nvSpPr>
        <p:spPr>
          <a:xfrm>
            <a:off x="238908" y="1785203"/>
            <a:ext cx="17606700" cy="8067900"/>
          </a:xfrm>
          <a:prstGeom prst="rect">
            <a:avLst/>
          </a:prstGeom>
          <a:noFill/>
          <a:ln>
            <a:noFill/>
          </a:ln>
        </p:spPr>
        <p:txBody>
          <a:bodyPr spcFirstLastPara="1" wrap="square" lIns="0" tIns="0" rIns="0" bIns="0" anchor="t" anchorCtr="0">
            <a:spAutoFit/>
          </a:bodyPr>
          <a:lstStyle/>
          <a:p>
            <a:pPr marL="820139" marR="0" lvl="1" indent="-410069" algn="l" rtl="0">
              <a:lnSpc>
                <a:spcPct val="160005"/>
              </a:lnSpc>
              <a:spcBef>
                <a:spcPts val="0"/>
              </a:spcBef>
              <a:spcAft>
                <a:spcPts val="0"/>
              </a:spcAft>
              <a:buClr>
                <a:srgbClr val="000000"/>
              </a:buClr>
              <a:buSzPts val="3798"/>
              <a:buFont typeface="Arial"/>
              <a:buChar char="•"/>
            </a:pPr>
            <a:r>
              <a:rPr lang="en-US" sz="3798" b="1" i="0" u="none" strike="noStrike" cap="none">
                <a:solidFill>
                  <a:srgbClr val="000000"/>
                </a:solidFill>
                <a:latin typeface="Arial"/>
                <a:ea typeface="Arial"/>
                <a:cs typeface="Arial"/>
                <a:sym typeface="Arial"/>
              </a:rPr>
              <a:t>Essential for the well-being and safety of patients, their families, healthcare workers, and the community.</a:t>
            </a:r>
            <a:endParaRPr/>
          </a:p>
          <a:p>
            <a:pPr marL="0" marR="0" lvl="0" indent="0" algn="l" rtl="0">
              <a:lnSpc>
                <a:spcPct val="160005"/>
              </a:lnSpc>
              <a:spcBef>
                <a:spcPts val="0"/>
              </a:spcBef>
              <a:spcAft>
                <a:spcPts val="0"/>
              </a:spcAft>
              <a:buNone/>
            </a:pPr>
            <a:endParaRPr sz="3798" b="1" i="0" u="none" strike="noStrike" cap="none">
              <a:solidFill>
                <a:srgbClr val="000000"/>
              </a:solidFill>
              <a:latin typeface="Arial"/>
              <a:ea typeface="Arial"/>
              <a:cs typeface="Arial"/>
              <a:sym typeface="Arial"/>
            </a:endParaRPr>
          </a:p>
          <a:p>
            <a:pPr marL="820139" marR="0" lvl="1" indent="-410069" algn="l" rtl="0">
              <a:lnSpc>
                <a:spcPct val="160005"/>
              </a:lnSpc>
              <a:spcBef>
                <a:spcPts val="0"/>
              </a:spcBef>
              <a:spcAft>
                <a:spcPts val="0"/>
              </a:spcAft>
              <a:buClr>
                <a:srgbClr val="000000"/>
              </a:buClr>
              <a:buSzPts val="3798"/>
              <a:buFont typeface="Arial"/>
              <a:buChar char="•"/>
            </a:pPr>
            <a:r>
              <a:rPr lang="en-US" sz="3798" b="1" i="0" u="none" strike="noStrike" cap="none">
                <a:solidFill>
                  <a:srgbClr val="000000"/>
                </a:solidFill>
                <a:latin typeface="Arial"/>
                <a:ea typeface="Arial"/>
                <a:cs typeface="Arial"/>
                <a:sym typeface="Arial"/>
              </a:rPr>
              <a:t>Prevention of HAIs reduces the need for antimicrobials, contributing to mitigating the burden of AMR in health care.</a:t>
            </a:r>
            <a:endParaRPr/>
          </a:p>
          <a:p>
            <a:pPr marL="0" marR="0" lvl="0" indent="0" algn="l" rtl="0">
              <a:lnSpc>
                <a:spcPct val="160005"/>
              </a:lnSpc>
              <a:spcBef>
                <a:spcPts val="0"/>
              </a:spcBef>
              <a:spcAft>
                <a:spcPts val="0"/>
              </a:spcAft>
              <a:buNone/>
            </a:pPr>
            <a:endParaRPr sz="3798" b="1" i="0" u="none" strike="noStrike" cap="none">
              <a:solidFill>
                <a:srgbClr val="000000"/>
              </a:solidFill>
              <a:latin typeface="Arial"/>
              <a:ea typeface="Arial"/>
              <a:cs typeface="Arial"/>
              <a:sym typeface="Arial"/>
            </a:endParaRPr>
          </a:p>
          <a:p>
            <a:pPr marL="820139" marR="0" lvl="1" indent="-410069" algn="l" rtl="0">
              <a:lnSpc>
                <a:spcPct val="160005"/>
              </a:lnSpc>
              <a:spcBef>
                <a:spcPts val="0"/>
              </a:spcBef>
              <a:spcAft>
                <a:spcPts val="0"/>
              </a:spcAft>
              <a:buClr>
                <a:srgbClr val="000000"/>
              </a:buClr>
              <a:buSzPts val="3798"/>
              <a:buFont typeface="Arial"/>
              <a:buChar char="•"/>
            </a:pPr>
            <a:r>
              <a:rPr lang="en-US" sz="3798" b="1" i="0" u="none" strike="noStrike" cap="none">
                <a:solidFill>
                  <a:srgbClr val="000000"/>
                </a:solidFill>
                <a:latin typeface="Arial"/>
                <a:ea typeface="Arial"/>
                <a:cs typeface="Arial"/>
                <a:sym typeface="Arial"/>
              </a:rPr>
              <a:t>A well-organized IPC programme is a basic requirement in every Health care Facility (HCF) to assist HCWs in the provision of quality healthcare.</a:t>
            </a:r>
            <a:endParaRPr/>
          </a:p>
          <a:p>
            <a:pPr marL="0" marR="0" lvl="0" indent="0" algn="l" rtl="0">
              <a:lnSpc>
                <a:spcPct val="160005"/>
              </a:lnSpc>
              <a:spcBef>
                <a:spcPts val="0"/>
              </a:spcBef>
              <a:spcAft>
                <a:spcPts val="0"/>
              </a:spcAft>
              <a:buNone/>
            </a:pPr>
            <a:endParaRPr sz="3798" b="1" i="0" u="none" strike="noStrike" cap="none">
              <a:solidFill>
                <a:srgbClr val="000000"/>
              </a:solidFill>
              <a:latin typeface="Arial"/>
              <a:ea typeface="Arial"/>
              <a:cs typeface="Arial"/>
              <a:sym typeface="Arial"/>
            </a:endParaRPr>
          </a:p>
        </p:txBody>
      </p:sp>
      <p:sp>
        <p:nvSpPr>
          <p:cNvPr id="173" name="Google Shape;173;p13"/>
          <p:cNvSpPr txBox="1"/>
          <p:nvPr/>
        </p:nvSpPr>
        <p:spPr>
          <a:xfrm>
            <a:off x="0" y="364041"/>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Infection Prevention &amp; Control</a:t>
            </a:r>
            <a:endParaRPr/>
          </a:p>
        </p:txBody>
      </p:sp>
      <p:sp>
        <p:nvSpPr>
          <p:cNvPr id="174" name="Google Shape;174;p13"/>
          <p:cNvSpPr txBox="1"/>
          <p:nvPr/>
        </p:nvSpPr>
        <p:spPr>
          <a:xfrm>
            <a:off x="12744694" y="9579425"/>
            <a:ext cx="52998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175" name="Google Shape;175;p13"/>
          <p:cNvSpPr/>
          <p:nvPr/>
        </p:nvSpPr>
        <p:spPr>
          <a:xfrm>
            <a:off x="114300" y="0"/>
            <a:ext cx="180594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9"/>
        <p:cNvGrpSpPr/>
        <p:nvPr/>
      </p:nvGrpSpPr>
      <p:grpSpPr>
        <a:xfrm>
          <a:off x="0" y="0"/>
          <a:ext cx="0" cy="0"/>
          <a:chOff x="0" y="0"/>
          <a:chExt cx="0" cy="0"/>
        </a:xfrm>
      </p:grpSpPr>
      <p:sp>
        <p:nvSpPr>
          <p:cNvPr id="180" name="Google Shape;180;p14"/>
          <p:cNvSpPr/>
          <p:nvPr/>
        </p:nvSpPr>
        <p:spPr>
          <a:xfrm>
            <a:off x="99700" y="99675"/>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
        <p:nvSpPr>
          <p:cNvPr id="181" name="Google Shape;181;p14"/>
          <p:cNvSpPr txBox="1"/>
          <p:nvPr/>
        </p:nvSpPr>
        <p:spPr>
          <a:xfrm>
            <a:off x="13937180" y="9799000"/>
            <a:ext cx="39936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Karishma Kaushik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5"/>
        <p:cNvGrpSpPr/>
        <p:nvPr/>
      </p:nvGrpSpPr>
      <p:grpSpPr>
        <a:xfrm>
          <a:off x="0" y="0"/>
          <a:ext cx="0" cy="0"/>
          <a:chOff x="0" y="0"/>
          <a:chExt cx="0" cy="0"/>
        </a:xfrm>
      </p:grpSpPr>
      <p:sp>
        <p:nvSpPr>
          <p:cNvPr id="186" name="Google Shape;186;p15"/>
          <p:cNvSpPr/>
          <p:nvPr/>
        </p:nvSpPr>
        <p:spPr>
          <a:xfrm>
            <a:off x="6018856" y="2527688"/>
            <a:ext cx="6776659" cy="6888599"/>
          </a:xfrm>
          <a:custGeom>
            <a:avLst/>
            <a:gdLst/>
            <a:ahLst/>
            <a:cxnLst/>
            <a:rect l="l" t="t" r="r" b="b"/>
            <a:pathLst>
              <a:path w="6776659" h="6888599" extrusionOk="0">
                <a:moveTo>
                  <a:pt x="0" y="0"/>
                </a:moveTo>
                <a:lnTo>
                  <a:pt x="6776659" y="0"/>
                </a:lnTo>
                <a:lnTo>
                  <a:pt x="6776659" y="6888599"/>
                </a:lnTo>
                <a:lnTo>
                  <a:pt x="0" y="6888599"/>
                </a:lnTo>
                <a:lnTo>
                  <a:pt x="0" y="0"/>
                </a:lnTo>
                <a:close/>
              </a:path>
            </a:pathLst>
          </a:custGeom>
          <a:blipFill rotWithShape="1">
            <a:blip r:embed="rId3">
              <a:alphaModFix/>
            </a:blip>
            <a:stretch>
              <a:fillRect/>
            </a:stretch>
          </a:blipFill>
          <a:ln>
            <a:noFill/>
          </a:ln>
        </p:spPr>
        <p:txBody>
          <a:bodyPr/>
          <a:lstStyle/>
          <a:p>
            <a:endParaRPr lang="en-US"/>
          </a:p>
        </p:txBody>
      </p:sp>
      <p:sp>
        <p:nvSpPr>
          <p:cNvPr id="187" name="Google Shape;187;p15"/>
          <p:cNvSpPr txBox="1"/>
          <p:nvPr/>
        </p:nvSpPr>
        <p:spPr>
          <a:xfrm>
            <a:off x="2560555" y="666750"/>
            <a:ext cx="13693259"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Chain of Transmission</a:t>
            </a:r>
            <a:endParaRPr/>
          </a:p>
        </p:txBody>
      </p:sp>
      <p:sp>
        <p:nvSpPr>
          <p:cNvPr id="188" name="Google Shape;188;p15"/>
          <p:cNvSpPr txBox="1"/>
          <p:nvPr/>
        </p:nvSpPr>
        <p:spPr>
          <a:xfrm>
            <a:off x="7537533" y="1861545"/>
            <a:ext cx="14249208" cy="614647"/>
          </a:xfrm>
          <a:prstGeom prst="rect">
            <a:avLst/>
          </a:prstGeom>
          <a:noFill/>
          <a:ln>
            <a:noFill/>
          </a:ln>
        </p:spPr>
        <p:txBody>
          <a:bodyPr spcFirstLastPara="1" wrap="square" lIns="0" tIns="0" rIns="0" bIns="0" anchor="t" anchorCtr="0">
            <a:spAutoFit/>
          </a:bodyPr>
          <a:lstStyle/>
          <a:p>
            <a:pPr marL="0" marR="0" lvl="0" indent="0" algn="l" rtl="0">
              <a:lnSpc>
                <a:spcPct val="160030"/>
              </a:lnSpc>
              <a:spcBef>
                <a:spcPts val="0"/>
              </a:spcBef>
              <a:spcAft>
                <a:spcPts val="0"/>
              </a:spcAft>
              <a:buNone/>
            </a:pPr>
            <a:r>
              <a:rPr lang="en-US" sz="3275" b="1" i="0" u="none" strike="noStrike" cap="none">
                <a:solidFill>
                  <a:srgbClr val="000000"/>
                </a:solidFill>
                <a:latin typeface="Arial"/>
                <a:ea typeface="Arial"/>
                <a:cs typeface="Arial"/>
                <a:sym typeface="Arial"/>
              </a:rPr>
              <a:t>Causative Agent</a:t>
            </a:r>
            <a:endParaRPr/>
          </a:p>
        </p:txBody>
      </p:sp>
      <p:sp>
        <p:nvSpPr>
          <p:cNvPr id="189" name="Google Shape;189;p15"/>
          <p:cNvSpPr txBox="1"/>
          <p:nvPr/>
        </p:nvSpPr>
        <p:spPr>
          <a:xfrm>
            <a:off x="12460715" y="3921974"/>
            <a:ext cx="14249208" cy="614647"/>
          </a:xfrm>
          <a:prstGeom prst="rect">
            <a:avLst/>
          </a:prstGeom>
          <a:noFill/>
          <a:ln>
            <a:noFill/>
          </a:ln>
        </p:spPr>
        <p:txBody>
          <a:bodyPr spcFirstLastPara="1" wrap="square" lIns="0" tIns="0" rIns="0" bIns="0" anchor="t" anchorCtr="0">
            <a:spAutoFit/>
          </a:bodyPr>
          <a:lstStyle/>
          <a:p>
            <a:pPr marL="0" marR="0" lvl="0" indent="0" algn="l" rtl="0">
              <a:lnSpc>
                <a:spcPct val="160030"/>
              </a:lnSpc>
              <a:spcBef>
                <a:spcPts val="0"/>
              </a:spcBef>
              <a:spcAft>
                <a:spcPts val="0"/>
              </a:spcAft>
              <a:buNone/>
            </a:pPr>
            <a:r>
              <a:rPr lang="en-US" sz="3275" b="1" i="0" u="none" strike="noStrike" cap="none">
                <a:solidFill>
                  <a:srgbClr val="000000"/>
                </a:solidFill>
                <a:latin typeface="Arial"/>
                <a:ea typeface="Arial"/>
                <a:cs typeface="Arial"/>
                <a:sym typeface="Arial"/>
              </a:rPr>
              <a:t>Reservoir</a:t>
            </a:r>
            <a:endParaRPr/>
          </a:p>
        </p:txBody>
      </p:sp>
      <p:sp>
        <p:nvSpPr>
          <p:cNvPr id="190" name="Google Shape;190;p15"/>
          <p:cNvSpPr txBox="1"/>
          <p:nvPr/>
        </p:nvSpPr>
        <p:spPr>
          <a:xfrm>
            <a:off x="12460715" y="7296465"/>
            <a:ext cx="14249208" cy="614647"/>
          </a:xfrm>
          <a:prstGeom prst="rect">
            <a:avLst/>
          </a:prstGeom>
          <a:noFill/>
          <a:ln>
            <a:noFill/>
          </a:ln>
        </p:spPr>
        <p:txBody>
          <a:bodyPr spcFirstLastPara="1" wrap="square" lIns="0" tIns="0" rIns="0" bIns="0" anchor="t" anchorCtr="0">
            <a:spAutoFit/>
          </a:bodyPr>
          <a:lstStyle/>
          <a:p>
            <a:pPr marL="0" marR="0" lvl="0" indent="0" algn="l" rtl="0">
              <a:lnSpc>
                <a:spcPct val="160030"/>
              </a:lnSpc>
              <a:spcBef>
                <a:spcPts val="0"/>
              </a:spcBef>
              <a:spcAft>
                <a:spcPts val="0"/>
              </a:spcAft>
              <a:buNone/>
            </a:pPr>
            <a:r>
              <a:rPr lang="en-US" sz="3275" b="1" i="0" u="none" strike="noStrike" cap="none">
                <a:solidFill>
                  <a:srgbClr val="000000"/>
                </a:solidFill>
                <a:latin typeface="Arial"/>
                <a:ea typeface="Arial"/>
                <a:cs typeface="Arial"/>
                <a:sym typeface="Arial"/>
              </a:rPr>
              <a:t>Portal of Exit</a:t>
            </a:r>
            <a:endParaRPr/>
          </a:p>
        </p:txBody>
      </p:sp>
      <p:sp>
        <p:nvSpPr>
          <p:cNvPr id="191" name="Google Shape;191;p15"/>
          <p:cNvSpPr txBox="1"/>
          <p:nvPr/>
        </p:nvSpPr>
        <p:spPr>
          <a:xfrm>
            <a:off x="7047202" y="9393846"/>
            <a:ext cx="14249208" cy="614647"/>
          </a:xfrm>
          <a:prstGeom prst="rect">
            <a:avLst/>
          </a:prstGeom>
          <a:noFill/>
          <a:ln>
            <a:noFill/>
          </a:ln>
        </p:spPr>
        <p:txBody>
          <a:bodyPr spcFirstLastPara="1" wrap="square" lIns="0" tIns="0" rIns="0" bIns="0" anchor="t" anchorCtr="0">
            <a:spAutoFit/>
          </a:bodyPr>
          <a:lstStyle/>
          <a:p>
            <a:pPr marL="0" marR="0" lvl="0" indent="0" algn="l" rtl="0">
              <a:lnSpc>
                <a:spcPct val="160030"/>
              </a:lnSpc>
              <a:spcBef>
                <a:spcPts val="0"/>
              </a:spcBef>
              <a:spcAft>
                <a:spcPts val="0"/>
              </a:spcAft>
              <a:buNone/>
            </a:pPr>
            <a:r>
              <a:rPr lang="en-US" sz="3275" b="1" i="0" u="none" strike="noStrike" cap="none">
                <a:solidFill>
                  <a:srgbClr val="000000"/>
                </a:solidFill>
                <a:latin typeface="Arial"/>
                <a:ea typeface="Arial"/>
                <a:cs typeface="Arial"/>
                <a:sym typeface="Arial"/>
              </a:rPr>
              <a:t>Mode of Transmission</a:t>
            </a:r>
            <a:endParaRPr/>
          </a:p>
        </p:txBody>
      </p:sp>
      <p:sp>
        <p:nvSpPr>
          <p:cNvPr id="192" name="Google Shape;192;p15"/>
          <p:cNvSpPr txBox="1"/>
          <p:nvPr/>
        </p:nvSpPr>
        <p:spPr>
          <a:xfrm>
            <a:off x="2838642" y="3950549"/>
            <a:ext cx="14249208" cy="614647"/>
          </a:xfrm>
          <a:prstGeom prst="rect">
            <a:avLst/>
          </a:prstGeom>
          <a:noFill/>
          <a:ln>
            <a:noFill/>
          </a:ln>
        </p:spPr>
        <p:txBody>
          <a:bodyPr spcFirstLastPara="1" wrap="square" lIns="0" tIns="0" rIns="0" bIns="0" anchor="t" anchorCtr="0">
            <a:spAutoFit/>
          </a:bodyPr>
          <a:lstStyle/>
          <a:p>
            <a:pPr marL="0" marR="0" lvl="0" indent="0" algn="l" rtl="0">
              <a:lnSpc>
                <a:spcPct val="160030"/>
              </a:lnSpc>
              <a:spcBef>
                <a:spcPts val="0"/>
              </a:spcBef>
              <a:spcAft>
                <a:spcPts val="0"/>
              </a:spcAft>
              <a:buNone/>
            </a:pPr>
            <a:r>
              <a:rPr lang="en-US" sz="3275" b="1" i="0" u="none" strike="noStrike" cap="none">
                <a:solidFill>
                  <a:srgbClr val="000000"/>
                </a:solidFill>
                <a:latin typeface="Arial"/>
                <a:ea typeface="Arial"/>
                <a:cs typeface="Arial"/>
                <a:sym typeface="Arial"/>
              </a:rPr>
              <a:t>Susceptible Host</a:t>
            </a:r>
            <a:endParaRPr/>
          </a:p>
        </p:txBody>
      </p:sp>
      <p:sp>
        <p:nvSpPr>
          <p:cNvPr id="193" name="Google Shape;193;p15"/>
          <p:cNvSpPr txBox="1"/>
          <p:nvPr/>
        </p:nvSpPr>
        <p:spPr>
          <a:xfrm>
            <a:off x="3386732" y="7296465"/>
            <a:ext cx="14249208" cy="614647"/>
          </a:xfrm>
          <a:prstGeom prst="rect">
            <a:avLst/>
          </a:prstGeom>
          <a:noFill/>
          <a:ln>
            <a:noFill/>
          </a:ln>
        </p:spPr>
        <p:txBody>
          <a:bodyPr spcFirstLastPara="1" wrap="square" lIns="0" tIns="0" rIns="0" bIns="0" anchor="t" anchorCtr="0">
            <a:spAutoFit/>
          </a:bodyPr>
          <a:lstStyle/>
          <a:p>
            <a:pPr marL="0" marR="0" lvl="0" indent="0" algn="l" rtl="0">
              <a:lnSpc>
                <a:spcPct val="160030"/>
              </a:lnSpc>
              <a:spcBef>
                <a:spcPts val="0"/>
              </a:spcBef>
              <a:spcAft>
                <a:spcPts val="0"/>
              </a:spcAft>
              <a:buNone/>
            </a:pPr>
            <a:r>
              <a:rPr lang="en-US" sz="3275" b="1" i="0" u="none" strike="noStrike" cap="none">
                <a:solidFill>
                  <a:srgbClr val="000000"/>
                </a:solidFill>
                <a:latin typeface="Arial"/>
                <a:ea typeface="Arial"/>
                <a:cs typeface="Arial"/>
                <a:sym typeface="Arial"/>
              </a:rPr>
              <a:t>Portal of Entry</a:t>
            </a:r>
            <a:endParaRPr/>
          </a:p>
        </p:txBody>
      </p:sp>
      <p:sp>
        <p:nvSpPr>
          <p:cNvPr id="194" name="Google Shape;194;p15"/>
          <p:cNvSpPr txBox="1"/>
          <p:nvPr/>
        </p:nvSpPr>
        <p:spPr>
          <a:xfrm>
            <a:off x="11939966" y="9734825"/>
            <a:ext cx="59292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195" name="Google Shape;195;p15"/>
          <p:cNvSpPr/>
          <p:nvPr/>
        </p:nvSpPr>
        <p:spPr>
          <a:xfrm>
            <a:off x="0" y="0"/>
            <a:ext cx="18288000" cy="923544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13000"/>
            </a:blip>
            <a:stretch>
              <a:fillRect/>
            </a:stretch>
          </a:blipFill>
          <a:ln>
            <a:noFill/>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9"/>
        <p:cNvGrpSpPr/>
        <p:nvPr/>
      </p:nvGrpSpPr>
      <p:grpSpPr>
        <a:xfrm>
          <a:off x="0" y="0"/>
          <a:ext cx="0" cy="0"/>
          <a:chOff x="0" y="0"/>
          <a:chExt cx="0" cy="0"/>
        </a:xfrm>
      </p:grpSpPr>
      <p:sp>
        <p:nvSpPr>
          <p:cNvPr id="200" name="Google Shape;200;p16"/>
          <p:cNvSpPr txBox="1"/>
          <p:nvPr/>
        </p:nvSpPr>
        <p:spPr>
          <a:xfrm>
            <a:off x="510309" y="2361413"/>
            <a:ext cx="17777691" cy="6070540"/>
          </a:xfrm>
          <a:prstGeom prst="rect">
            <a:avLst/>
          </a:prstGeom>
          <a:noFill/>
          <a:ln>
            <a:noFill/>
          </a:ln>
        </p:spPr>
        <p:txBody>
          <a:bodyPr spcFirstLastPara="1" wrap="square" lIns="0" tIns="0" rIns="0" bIns="0" anchor="t" anchorCtr="0">
            <a:spAutoFit/>
          </a:bodyPr>
          <a:lstStyle/>
          <a:p>
            <a:pPr marL="814290" marR="0" lvl="1" indent="-407145" algn="l" rtl="0">
              <a:lnSpc>
                <a:spcPct val="160010"/>
              </a:lnSpc>
              <a:spcBef>
                <a:spcPts val="0"/>
              </a:spcBef>
              <a:spcAft>
                <a:spcPts val="0"/>
              </a:spcAft>
              <a:buClr>
                <a:srgbClr val="000000"/>
              </a:buClr>
              <a:buSzPts val="3771"/>
              <a:buFont typeface="Arial"/>
              <a:buChar char="•"/>
            </a:pPr>
            <a:r>
              <a:rPr lang="en-US" sz="3771" b="1" i="0" u="none" strike="noStrike" cap="none">
                <a:solidFill>
                  <a:srgbClr val="000000"/>
                </a:solidFill>
                <a:latin typeface="Arial"/>
                <a:ea typeface="Arial"/>
                <a:cs typeface="Arial"/>
                <a:sym typeface="Arial"/>
              </a:rPr>
              <a:t>A group of infection prevention practices that apply to all patients, regardless of suspected or confirmed infection status, in any setting in which healthcare is delivered</a:t>
            </a:r>
            <a:endParaRPr/>
          </a:p>
          <a:p>
            <a:pPr marL="0" marR="0" lvl="0" indent="0" algn="l" rtl="0">
              <a:lnSpc>
                <a:spcPct val="160010"/>
              </a:lnSpc>
              <a:spcBef>
                <a:spcPts val="0"/>
              </a:spcBef>
              <a:spcAft>
                <a:spcPts val="0"/>
              </a:spcAft>
              <a:buNone/>
            </a:pPr>
            <a:endParaRPr sz="3771" b="1" i="0" u="none" strike="noStrike" cap="none">
              <a:solidFill>
                <a:srgbClr val="000000"/>
              </a:solidFill>
              <a:latin typeface="Arial"/>
              <a:ea typeface="Arial"/>
              <a:cs typeface="Arial"/>
              <a:sym typeface="Arial"/>
            </a:endParaRPr>
          </a:p>
          <a:p>
            <a:pPr marL="814290" marR="0" lvl="1" indent="-407145" algn="l" rtl="0">
              <a:lnSpc>
                <a:spcPct val="160010"/>
              </a:lnSpc>
              <a:spcBef>
                <a:spcPts val="0"/>
              </a:spcBef>
              <a:spcAft>
                <a:spcPts val="0"/>
              </a:spcAft>
              <a:buClr>
                <a:srgbClr val="000000"/>
              </a:buClr>
              <a:buSzPts val="3771"/>
              <a:buFont typeface="Arial"/>
              <a:buChar char="•"/>
            </a:pPr>
            <a:r>
              <a:rPr lang="en-US" sz="3771" b="1" i="0" u="none" strike="noStrike" cap="none">
                <a:solidFill>
                  <a:srgbClr val="000000"/>
                </a:solidFill>
                <a:latin typeface="Arial"/>
                <a:ea typeface="Arial"/>
                <a:cs typeface="Arial"/>
                <a:sym typeface="Arial"/>
              </a:rPr>
              <a:t>applies to blood, body fluids, all secretions, excretions except sweat, non-intact skin, and mucous membranes which may contain transmissible infectious agents. </a:t>
            </a:r>
            <a:endParaRPr/>
          </a:p>
          <a:p>
            <a:pPr marL="0" marR="0" lvl="0" indent="0" algn="l" rtl="0">
              <a:lnSpc>
                <a:spcPct val="160010"/>
              </a:lnSpc>
              <a:spcBef>
                <a:spcPts val="0"/>
              </a:spcBef>
              <a:spcAft>
                <a:spcPts val="0"/>
              </a:spcAft>
              <a:buNone/>
            </a:pPr>
            <a:endParaRPr sz="3771" b="1" i="0" u="none" strike="noStrike" cap="none">
              <a:solidFill>
                <a:srgbClr val="000000"/>
              </a:solidFill>
              <a:latin typeface="Arial"/>
              <a:ea typeface="Arial"/>
              <a:cs typeface="Arial"/>
              <a:sym typeface="Arial"/>
            </a:endParaRPr>
          </a:p>
        </p:txBody>
      </p:sp>
      <p:sp>
        <p:nvSpPr>
          <p:cNvPr id="201" name="Google Shape;201;p16"/>
          <p:cNvSpPr txBox="1"/>
          <p:nvPr/>
        </p:nvSpPr>
        <p:spPr>
          <a:xfrm>
            <a:off x="183707" y="666750"/>
            <a:ext cx="18187241"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Standard Precautions</a:t>
            </a:r>
            <a:endParaRPr/>
          </a:p>
        </p:txBody>
      </p:sp>
      <p:sp>
        <p:nvSpPr>
          <p:cNvPr id="202" name="Google Shape;202;p16"/>
          <p:cNvSpPr txBox="1"/>
          <p:nvPr/>
        </p:nvSpPr>
        <p:spPr>
          <a:xfrm>
            <a:off x="13279296" y="9509744"/>
            <a:ext cx="46896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03" name="Google Shape;203;p16"/>
          <p:cNvSpPr/>
          <p:nvPr/>
        </p:nvSpPr>
        <p:spPr>
          <a:xfrm>
            <a:off x="0" y="777250"/>
            <a:ext cx="18288000" cy="950976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7"/>
        <p:cNvGrpSpPr/>
        <p:nvPr/>
      </p:nvGrpSpPr>
      <p:grpSpPr>
        <a:xfrm>
          <a:off x="0" y="0"/>
          <a:ext cx="0" cy="0"/>
          <a:chOff x="0" y="0"/>
          <a:chExt cx="0" cy="0"/>
        </a:xfrm>
      </p:grpSpPr>
      <p:sp>
        <p:nvSpPr>
          <p:cNvPr id="208" name="Google Shape;208;p17"/>
          <p:cNvSpPr/>
          <p:nvPr/>
        </p:nvSpPr>
        <p:spPr>
          <a:xfrm>
            <a:off x="1779448" y="4850871"/>
            <a:ext cx="3708754" cy="4354265"/>
          </a:xfrm>
          <a:custGeom>
            <a:avLst/>
            <a:gdLst/>
            <a:ahLst/>
            <a:cxnLst/>
            <a:rect l="l" t="t" r="r" b="b"/>
            <a:pathLst>
              <a:path w="3708754" h="4354265" extrusionOk="0">
                <a:moveTo>
                  <a:pt x="0" y="0"/>
                </a:moveTo>
                <a:lnTo>
                  <a:pt x="3708754" y="0"/>
                </a:lnTo>
                <a:lnTo>
                  <a:pt x="3708754" y="4354264"/>
                </a:lnTo>
                <a:lnTo>
                  <a:pt x="0" y="4354264"/>
                </a:lnTo>
                <a:lnTo>
                  <a:pt x="0" y="0"/>
                </a:lnTo>
                <a:close/>
              </a:path>
            </a:pathLst>
          </a:custGeom>
          <a:blipFill rotWithShape="1">
            <a:blip r:embed="rId3">
              <a:alphaModFix/>
            </a:blip>
            <a:stretch>
              <a:fillRect/>
            </a:stretch>
          </a:blipFill>
          <a:ln>
            <a:noFill/>
          </a:ln>
        </p:spPr>
        <p:txBody>
          <a:bodyPr/>
          <a:lstStyle/>
          <a:p>
            <a:endParaRPr lang="en-US"/>
          </a:p>
        </p:txBody>
      </p:sp>
      <p:sp>
        <p:nvSpPr>
          <p:cNvPr id="209" name="Google Shape;209;p17"/>
          <p:cNvSpPr/>
          <p:nvPr/>
        </p:nvSpPr>
        <p:spPr>
          <a:xfrm>
            <a:off x="10734697" y="4850871"/>
            <a:ext cx="4772671" cy="4354265"/>
          </a:xfrm>
          <a:custGeom>
            <a:avLst/>
            <a:gdLst/>
            <a:ahLst/>
            <a:cxnLst/>
            <a:rect l="l" t="t" r="r" b="b"/>
            <a:pathLst>
              <a:path w="4772671" h="4354265" extrusionOk="0">
                <a:moveTo>
                  <a:pt x="0" y="0"/>
                </a:moveTo>
                <a:lnTo>
                  <a:pt x="4772671" y="0"/>
                </a:lnTo>
                <a:lnTo>
                  <a:pt x="4772671" y="4354264"/>
                </a:lnTo>
                <a:lnTo>
                  <a:pt x="0" y="4354264"/>
                </a:lnTo>
                <a:lnTo>
                  <a:pt x="0" y="0"/>
                </a:lnTo>
                <a:close/>
              </a:path>
            </a:pathLst>
          </a:custGeom>
          <a:blipFill rotWithShape="1">
            <a:blip r:embed="rId4">
              <a:alphaModFix/>
            </a:blip>
            <a:stretch>
              <a:fillRect/>
            </a:stretch>
          </a:blipFill>
          <a:ln>
            <a:noFill/>
          </a:ln>
        </p:spPr>
        <p:txBody>
          <a:bodyPr/>
          <a:lstStyle/>
          <a:p>
            <a:endParaRPr lang="en-US"/>
          </a:p>
        </p:txBody>
      </p:sp>
      <p:sp>
        <p:nvSpPr>
          <p:cNvPr id="210" name="Google Shape;210;p17"/>
          <p:cNvSpPr/>
          <p:nvPr/>
        </p:nvSpPr>
        <p:spPr>
          <a:xfrm>
            <a:off x="5758146" y="4850871"/>
            <a:ext cx="4696937" cy="4354265"/>
          </a:xfrm>
          <a:custGeom>
            <a:avLst/>
            <a:gdLst/>
            <a:ahLst/>
            <a:cxnLst/>
            <a:rect l="l" t="t" r="r" b="b"/>
            <a:pathLst>
              <a:path w="4696937" h="4354265" extrusionOk="0">
                <a:moveTo>
                  <a:pt x="0" y="0"/>
                </a:moveTo>
                <a:lnTo>
                  <a:pt x="4696937" y="0"/>
                </a:lnTo>
                <a:lnTo>
                  <a:pt x="4696937" y="4354264"/>
                </a:lnTo>
                <a:lnTo>
                  <a:pt x="0" y="4354264"/>
                </a:lnTo>
                <a:lnTo>
                  <a:pt x="0" y="0"/>
                </a:lnTo>
                <a:close/>
              </a:path>
            </a:pathLst>
          </a:custGeom>
          <a:blipFill rotWithShape="1">
            <a:blip r:embed="rId5">
              <a:alphaModFix/>
            </a:blip>
            <a:stretch>
              <a:fillRect r="-1421"/>
            </a:stretch>
          </a:blipFill>
          <a:ln>
            <a:noFill/>
          </a:ln>
        </p:spPr>
        <p:txBody>
          <a:bodyPr/>
          <a:lstStyle/>
          <a:p>
            <a:endParaRPr lang="en-US"/>
          </a:p>
        </p:txBody>
      </p:sp>
      <p:sp>
        <p:nvSpPr>
          <p:cNvPr id="211" name="Google Shape;211;p17"/>
          <p:cNvSpPr/>
          <p:nvPr/>
        </p:nvSpPr>
        <p:spPr>
          <a:xfrm>
            <a:off x="9144000" y="7028003"/>
            <a:ext cx="1797169" cy="642488"/>
          </a:xfrm>
          <a:custGeom>
            <a:avLst/>
            <a:gdLst/>
            <a:ahLst/>
            <a:cxnLst/>
            <a:rect l="l" t="t" r="r" b="b"/>
            <a:pathLst>
              <a:path w="1797169" h="642488" extrusionOk="0">
                <a:moveTo>
                  <a:pt x="0" y="0"/>
                </a:moveTo>
                <a:lnTo>
                  <a:pt x="1797169" y="0"/>
                </a:lnTo>
                <a:lnTo>
                  <a:pt x="1797169" y="642488"/>
                </a:lnTo>
                <a:lnTo>
                  <a:pt x="0" y="642488"/>
                </a:lnTo>
                <a:lnTo>
                  <a:pt x="0" y="0"/>
                </a:lnTo>
                <a:close/>
              </a:path>
            </a:pathLst>
          </a:custGeom>
          <a:blipFill rotWithShape="1">
            <a:blip r:embed="rId6">
              <a:alphaModFix/>
            </a:blip>
            <a:stretch>
              <a:fillRect/>
            </a:stretch>
          </a:blipFill>
          <a:ln>
            <a:noFill/>
          </a:ln>
        </p:spPr>
        <p:txBody>
          <a:bodyPr/>
          <a:lstStyle/>
          <a:p>
            <a:endParaRPr lang="en-US"/>
          </a:p>
        </p:txBody>
      </p:sp>
      <p:sp>
        <p:nvSpPr>
          <p:cNvPr id="212" name="Google Shape;212;p17"/>
          <p:cNvSpPr txBox="1"/>
          <p:nvPr/>
        </p:nvSpPr>
        <p:spPr>
          <a:xfrm>
            <a:off x="1779450" y="3041400"/>
            <a:ext cx="15726300" cy="582900"/>
          </a:xfrm>
          <a:prstGeom prst="rect">
            <a:avLst/>
          </a:prstGeom>
          <a:noFill/>
          <a:ln>
            <a:noFill/>
          </a:ln>
        </p:spPr>
        <p:txBody>
          <a:bodyPr spcFirstLastPara="1" wrap="square" lIns="0" tIns="0" rIns="0" bIns="0" anchor="t" anchorCtr="0">
            <a:spAutoFit/>
          </a:bodyPr>
          <a:lstStyle/>
          <a:p>
            <a:pPr marL="709623" marR="0" lvl="1" indent="-386562" algn="l" rtl="0">
              <a:lnSpc>
                <a:spcPct val="160012"/>
              </a:lnSpc>
              <a:spcBef>
                <a:spcPts val="0"/>
              </a:spcBef>
              <a:spcAft>
                <a:spcPts val="0"/>
              </a:spcAft>
              <a:buClr>
                <a:srgbClr val="000000"/>
              </a:buClr>
              <a:buSzPts val="3786"/>
              <a:buFont typeface="Arial"/>
              <a:buChar char="•"/>
            </a:pPr>
            <a:r>
              <a:rPr lang="en-US" sz="3786" b="1"/>
              <a:t>S</a:t>
            </a:r>
            <a:r>
              <a:rPr lang="en-US" sz="3786" b="1" i="0" u="none" strike="noStrike" cap="none">
                <a:solidFill>
                  <a:srgbClr val="000000"/>
                </a:solidFill>
                <a:latin typeface="Arial"/>
                <a:ea typeface="Arial"/>
                <a:cs typeface="Arial"/>
                <a:sym typeface="Arial"/>
              </a:rPr>
              <a:t>ingle most effective method of reducing the spread of infection</a:t>
            </a:r>
            <a:endParaRPr sz="1900"/>
          </a:p>
        </p:txBody>
      </p:sp>
      <p:sp>
        <p:nvSpPr>
          <p:cNvPr id="213" name="Google Shape;213;p17"/>
          <p:cNvSpPr txBox="1"/>
          <p:nvPr/>
        </p:nvSpPr>
        <p:spPr>
          <a:xfrm>
            <a:off x="0" y="666750"/>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1. Hand Hygiene</a:t>
            </a:r>
            <a:endParaRPr/>
          </a:p>
        </p:txBody>
      </p:sp>
      <p:sp>
        <p:nvSpPr>
          <p:cNvPr id="214" name="Google Shape;214;p17"/>
          <p:cNvSpPr txBox="1"/>
          <p:nvPr/>
        </p:nvSpPr>
        <p:spPr>
          <a:xfrm>
            <a:off x="2557083" y="9210675"/>
            <a:ext cx="14297739" cy="398813"/>
          </a:xfrm>
          <a:prstGeom prst="rect">
            <a:avLst/>
          </a:prstGeom>
          <a:noFill/>
          <a:ln>
            <a:noFill/>
          </a:ln>
        </p:spPr>
        <p:txBody>
          <a:bodyPr spcFirstLastPara="1" wrap="square" lIns="0" tIns="0" rIns="0" bIns="0" anchor="t" anchorCtr="0">
            <a:spAutoFit/>
          </a:bodyPr>
          <a:lstStyle/>
          <a:p>
            <a:pPr marL="0" marR="0" lvl="0" indent="0" algn="l" rtl="0">
              <a:lnSpc>
                <a:spcPct val="160019"/>
              </a:lnSpc>
              <a:spcBef>
                <a:spcPts val="0"/>
              </a:spcBef>
              <a:spcAft>
                <a:spcPts val="0"/>
              </a:spcAft>
              <a:buNone/>
            </a:pPr>
            <a:r>
              <a:rPr lang="en-US" sz="2086" b="1" i="0" u="none" strike="noStrike" cap="none">
                <a:solidFill>
                  <a:srgbClr val="000000"/>
                </a:solidFill>
                <a:latin typeface="Arial"/>
                <a:ea typeface="Arial"/>
                <a:cs typeface="Arial"/>
                <a:sym typeface="Arial"/>
              </a:rPr>
              <a:t>  Hand Hygiene                                           Culture test                     Before Hand Hygiene    After Hand Hygiene</a:t>
            </a:r>
            <a:endParaRPr/>
          </a:p>
        </p:txBody>
      </p:sp>
      <p:sp>
        <p:nvSpPr>
          <p:cNvPr id="215" name="Google Shape;215;p17"/>
          <p:cNvSpPr txBox="1"/>
          <p:nvPr/>
        </p:nvSpPr>
        <p:spPr>
          <a:xfrm>
            <a:off x="13319100" y="9794022"/>
            <a:ext cx="49689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9"/>
        <p:cNvGrpSpPr/>
        <p:nvPr/>
      </p:nvGrpSpPr>
      <p:grpSpPr>
        <a:xfrm>
          <a:off x="0" y="0"/>
          <a:ext cx="0" cy="0"/>
          <a:chOff x="0" y="0"/>
          <a:chExt cx="0" cy="0"/>
        </a:xfrm>
      </p:grpSpPr>
      <p:sp>
        <p:nvSpPr>
          <p:cNvPr id="220" name="Google Shape;220;p18"/>
          <p:cNvSpPr/>
          <p:nvPr/>
        </p:nvSpPr>
        <p:spPr>
          <a:xfrm>
            <a:off x="663037" y="2721886"/>
            <a:ext cx="9849107" cy="7159683"/>
          </a:xfrm>
          <a:custGeom>
            <a:avLst/>
            <a:gdLst/>
            <a:ahLst/>
            <a:cxnLst/>
            <a:rect l="l" t="t" r="r" b="b"/>
            <a:pathLst>
              <a:path w="9849107" h="7159683" extrusionOk="0">
                <a:moveTo>
                  <a:pt x="0" y="0"/>
                </a:moveTo>
                <a:lnTo>
                  <a:pt x="9849107" y="0"/>
                </a:lnTo>
                <a:lnTo>
                  <a:pt x="9849107" y="7159683"/>
                </a:lnTo>
                <a:lnTo>
                  <a:pt x="0" y="7159683"/>
                </a:lnTo>
                <a:lnTo>
                  <a:pt x="0" y="0"/>
                </a:lnTo>
                <a:close/>
              </a:path>
            </a:pathLst>
          </a:custGeom>
          <a:blipFill rotWithShape="1">
            <a:blip r:embed="rId3">
              <a:alphaModFix/>
            </a:blip>
            <a:stretch>
              <a:fillRect/>
            </a:stretch>
          </a:blipFill>
          <a:ln>
            <a:noFill/>
          </a:ln>
        </p:spPr>
        <p:txBody>
          <a:bodyPr/>
          <a:lstStyle/>
          <a:p>
            <a:endParaRPr lang="en-US"/>
          </a:p>
        </p:txBody>
      </p:sp>
      <p:sp>
        <p:nvSpPr>
          <p:cNvPr id="221" name="Google Shape;221;p18"/>
          <p:cNvSpPr/>
          <p:nvPr/>
        </p:nvSpPr>
        <p:spPr>
          <a:xfrm>
            <a:off x="10718737" y="2721886"/>
            <a:ext cx="6875829" cy="4901893"/>
          </a:xfrm>
          <a:custGeom>
            <a:avLst/>
            <a:gdLst/>
            <a:ahLst/>
            <a:cxnLst/>
            <a:rect l="l" t="t" r="r" b="b"/>
            <a:pathLst>
              <a:path w="6875829" h="4901893" extrusionOk="0">
                <a:moveTo>
                  <a:pt x="0" y="0"/>
                </a:moveTo>
                <a:lnTo>
                  <a:pt x="6875829" y="0"/>
                </a:lnTo>
                <a:lnTo>
                  <a:pt x="6875829" y="4901892"/>
                </a:lnTo>
                <a:lnTo>
                  <a:pt x="0" y="4901892"/>
                </a:lnTo>
                <a:lnTo>
                  <a:pt x="0" y="0"/>
                </a:lnTo>
                <a:close/>
              </a:path>
            </a:pathLst>
          </a:custGeom>
          <a:blipFill rotWithShape="1">
            <a:blip r:embed="rId4">
              <a:alphaModFix/>
            </a:blip>
            <a:stretch>
              <a:fillRect l="-12310" t="-1362" r="-10831" b="-16577"/>
            </a:stretch>
          </a:blipFill>
          <a:ln>
            <a:noFill/>
          </a:ln>
        </p:spPr>
        <p:txBody>
          <a:bodyPr/>
          <a:lstStyle/>
          <a:p>
            <a:endParaRPr lang="en-US"/>
          </a:p>
        </p:txBody>
      </p:sp>
      <p:sp>
        <p:nvSpPr>
          <p:cNvPr id="222" name="Google Shape;222;p18"/>
          <p:cNvSpPr txBox="1"/>
          <p:nvPr/>
        </p:nvSpPr>
        <p:spPr>
          <a:xfrm>
            <a:off x="0" y="948718"/>
            <a:ext cx="18288000" cy="897717"/>
          </a:xfrm>
          <a:prstGeom prst="rect">
            <a:avLst/>
          </a:prstGeom>
          <a:noFill/>
          <a:ln>
            <a:noFill/>
          </a:ln>
        </p:spPr>
        <p:txBody>
          <a:bodyPr spcFirstLastPara="1" wrap="square" lIns="0" tIns="0" rIns="0" bIns="0" anchor="t" anchorCtr="0">
            <a:spAutoFit/>
          </a:bodyPr>
          <a:lstStyle/>
          <a:p>
            <a:pPr marL="0" marR="0" lvl="0" indent="0" algn="ctr" rtl="0">
              <a:lnSpc>
                <a:spcPct val="94995"/>
              </a:lnSpc>
              <a:spcBef>
                <a:spcPts val="0"/>
              </a:spcBef>
              <a:spcAft>
                <a:spcPts val="0"/>
              </a:spcAft>
              <a:buNone/>
            </a:pPr>
            <a:r>
              <a:rPr lang="en-US" sz="6974" b="1" i="0" u="none" strike="noStrike" cap="none">
                <a:solidFill>
                  <a:srgbClr val="000000"/>
                </a:solidFill>
                <a:latin typeface="Arial"/>
                <a:ea typeface="Arial"/>
                <a:cs typeface="Arial"/>
                <a:sym typeface="Arial"/>
              </a:rPr>
              <a:t>Moments of Hand Hygiene</a:t>
            </a:r>
            <a:endParaRPr/>
          </a:p>
        </p:txBody>
      </p:sp>
      <p:sp>
        <p:nvSpPr>
          <p:cNvPr id="223" name="Google Shape;223;p18"/>
          <p:cNvSpPr txBox="1"/>
          <p:nvPr/>
        </p:nvSpPr>
        <p:spPr>
          <a:xfrm>
            <a:off x="10718724" y="7893055"/>
            <a:ext cx="6654600" cy="1924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90" i="0" u="none" strike="noStrike" cap="none">
                <a:solidFill>
                  <a:srgbClr val="000000"/>
                </a:solidFill>
              </a:rPr>
              <a:t>AREAS OF THE HAND FREQUENTLY MISSED WITH POOR HAND WASHING</a:t>
            </a:r>
            <a:endParaRPr/>
          </a:p>
        </p:txBody>
      </p:sp>
      <p:sp>
        <p:nvSpPr>
          <p:cNvPr id="224" name="Google Shape;224;p18"/>
          <p:cNvSpPr txBox="1"/>
          <p:nvPr/>
        </p:nvSpPr>
        <p:spPr>
          <a:xfrm>
            <a:off x="12780900" y="9881573"/>
            <a:ext cx="55071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28"/>
        <p:cNvGrpSpPr/>
        <p:nvPr/>
      </p:nvGrpSpPr>
      <p:grpSpPr>
        <a:xfrm>
          <a:off x="0" y="0"/>
          <a:ext cx="0" cy="0"/>
          <a:chOff x="0" y="0"/>
          <a:chExt cx="0" cy="0"/>
        </a:xfrm>
      </p:grpSpPr>
      <p:sp>
        <p:nvSpPr>
          <p:cNvPr id="229" name="Google Shape;229;p19"/>
          <p:cNvSpPr/>
          <p:nvPr/>
        </p:nvSpPr>
        <p:spPr>
          <a:xfrm>
            <a:off x="1180127" y="2223640"/>
            <a:ext cx="16079173" cy="6401695"/>
          </a:xfrm>
          <a:custGeom>
            <a:avLst/>
            <a:gdLst/>
            <a:ahLst/>
            <a:cxnLst/>
            <a:rect l="l" t="t" r="r" b="b"/>
            <a:pathLst>
              <a:path w="16079173" h="6401695" extrusionOk="0">
                <a:moveTo>
                  <a:pt x="0" y="0"/>
                </a:moveTo>
                <a:lnTo>
                  <a:pt x="16079173" y="0"/>
                </a:lnTo>
                <a:lnTo>
                  <a:pt x="16079173" y="6401695"/>
                </a:lnTo>
                <a:lnTo>
                  <a:pt x="0" y="6401695"/>
                </a:lnTo>
                <a:lnTo>
                  <a:pt x="0" y="0"/>
                </a:lnTo>
                <a:close/>
              </a:path>
            </a:pathLst>
          </a:custGeom>
          <a:blipFill rotWithShape="1">
            <a:blip r:embed="rId3">
              <a:alphaModFix/>
            </a:blip>
            <a:stretch>
              <a:fillRect/>
            </a:stretch>
          </a:blipFill>
          <a:ln>
            <a:noFill/>
          </a:ln>
        </p:spPr>
        <p:txBody>
          <a:bodyPr/>
          <a:lstStyle/>
          <a:p>
            <a:endParaRPr lang="en-US"/>
          </a:p>
        </p:txBody>
      </p:sp>
      <p:sp>
        <p:nvSpPr>
          <p:cNvPr id="230" name="Google Shape;230;p19"/>
          <p:cNvSpPr txBox="1"/>
          <p:nvPr/>
        </p:nvSpPr>
        <p:spPr>
          <a:xfrm>
            <a:off x="0"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2. Respiratory Hygiene</a:t>
            </a:r>
            <a:endParaRPr/>
          </a:p>
        </p:txBody>
      </p:sp>
      <p:sp>
        <p:nvSpPr>
          <p:cNvPr id="231" name="Google Shape;231;p19"/>
          <p:cNvSpPr txBox="1"/>
          <p:nvPr/>
        </p:nvSpPr>
        <p:spPr>
          <a:xfrm>
            <a:off x="2557083" y="8943975"/>
            <a:ext cx="14297739" cy="1365920"/>
          </a:xfrm>
          <a:prstGeom prst="rect">
            <a:avLst/>
          </a:prstGeom>
          <a:noFill/>
          <a:ln>
            <a:noFill/>
          </a:ln>
        </p:spPr>
        <p:txBody>
          <a:bodyPr spcFirstLastPara="1" wrap="square" lIns="0" tIns="0" rIns="0" bIns="0" anchor="t" anchorCtr="0">
            <a:spAutoFit/>
          </a:bodyPr>
          <a:lstStyle/>
          <a:p>
            <a:pPr marL="0" marR="0" lvl="0" indent="0" algn="ctr" rtl="0">
              <a:lnSpc>
                <a:spcPct val="160011"/>
              </a:lnSpc>
              <a:spcBef>
                <a:spcPts val="0"/>
              </a:spcBef>
              <a:spcAft>
                <a:spcPts val="0"/>
              </a:spcAft>
              <a:buNone/>
            </a:pPr>
            <a:r>
              <a:rPr lang="en-US" sz="3486" b="1" i="0" u="none" strike="noStrike" cap="none">
                <a:solidFill>
                  <a:srgbClr val="000000"/>
                </a:solidFill>
                <a:latin typeface="Arial"/>
                <a:ea typeface="Arial"/>
                <a:cs typeface="Arial"/>
                <a:sym typeface="Arial"/>
              </a:rPr>
              <a:t>Spatial separation of 3 feet (minimum)</a:t>
            </a:r>
            <a:endParaRPr/>
          </a:p>
          <a:p>
            <a:pPr marL="0" marR="0" lvl="0" indent="0" algn="l" rtl="0">
              <a:lnSpc>
                <a:spcPct val="160011"/>
              </a:lnSpc>
              <a:spcBef>
                <a:spcPts val="0"/>
              </a:spcBef>
              <a:spcAft>
                <a:spcPts val="0"/>
              </a:spcAft>
              <a:buNone/>
            </a:pPr>
            <a:endParaRPr sz="3486" b="1" i="0" u="none" strike="noStrike" cap="none">
              <a:solidFill>
                <a:srgbClr val="000000"/>
              </a:solidFill>
              <a:latin typeface="Arial"/>
              <a:ea typeface="Arial"/>
              <a:cs typeface="Arial"/>
              <a:sym typeface="Arial"/>
            </a:endParaRPr>
          </a:p>
        </p:txBody>
      </p:sp>
      <p:sp>
        <p:nvSpPr>
          <p:cNvPr id="232" name="Google Shape;232;p19"/>
          <p:cNvSpPr txBox="1"/>
          <p:nvPr/>
        </p:nvSpPr>
        <p:spPr>
          <a:xfrm>
            <a:off x="13638150" y="9756202"/>
            <a:ext cx="46497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33" name="Google Shape;233;p19"/>
          <p:cNvSpPr/>
          <p:nvPr/>
        </p:nvSpPr>
        <p:spPr>
          <a:xfrm>
            <a:off x="-150" y="45725"/>
            <a:ext cx="18288000" cy="1019556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13000"/>
            </a:blip>
            <a:stretch>
              <a:fillRect/>
            </a:stretch>
          </a:blipFill>
          <a:ln>
            <a:noFill/>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7"/>
        <p:cNvGrpSpPr/>
        <p:nvPr/>
      </p:nvGrpSpPr>
      <p:grpSpPr>
        <a:xfrm>
          <a:off x="0" y="0"/>
          <a:ext cx="0" cy="0"/>
          <a:chOff x="0" y="0"/>
          <a:chExt cx="0" cy="0"/>
        </a:xfrm>
      </p:grpSpPr>
      <p:sp>
        <p:nvSpPr>
          <p:cNvPr id="238" name="Google Shape;238;p20"/>
          <p:cNvSpPr txBox="1"/>
          <p:nvPr/>
        </p:nvSpPr>
        <p:spPr>
          <a:xfrm>
            <a:off x="772494" y="2025633"/>
            <a:ext cx="17701200" cy="7317900"/>
          </a:xfrm>
          <a:prstGeom prst="rect">
            <a:avLst/>
          </a:prstGeom>
          <a:noFill/>
          <a:ln>
            <a:noFill/>
          </a:ln>
        </p:spPr>
        <p:txBody>
          <a:bodyPr spcFirstLastPara="1" wrap="square" lIns="0" tIns="0" rIns="0" bIns="0" anchor="t" anchorCtr="0">
            <a:spAutoFit/>
          </a:bodyPr>
          <a:lstStyle/>
          <a:p>
            <a:pPr marL="0" marR="0" lvl="0" indent="0" algn="l" rtl="0">
              <a:lnSpc>
                <a:spcPct val="160016"/>
              </a:lnSpc>
              <a:spcBef>
                <a:spcPts val="0"/>
              </a:spcBef>
              <a:spcAft>
                <a:spcPts val="0"/>
              </a:spcAft>
              <a:buNone/>
            </a:pPr>
            <a:r>
              <a:rPr lang="en-US" sz="3784" b="1" i="0" u="none" strike="noStrike" cap="none">
                <a:solidFill>
                  <a:srgbClr val="000000"/>
                </a:solidFill>
                <a:latin typeface="Arial"/>
                <a:ea typeface="Arial"/>
                <a:cs typeface="Arial"/>
                <a:sym typeface="Arial"/>
              </a:rPr>
              <a:t>The primary breaches are </a:t>
            </a:r>
            <a:endParaRPr sz="1600"/>
          </a:p>
          <a:p>
            <a:pPr marL="773922" marR="0" lvl="1" indent="-399661" algn="l" rtl="0">
              <a:lnSpc>
                <a:spcPct val="160016"/>
              </a:lnSpc>
              <a:spcBef>
                <a:spcPts val="0"/>
              </a:spcBef>
              <a:spcAft>
                <a:spcPts val="0"/>
              </a:spcAft>
              <a:buClr>
                <a:srgbClr val="000000"/>
              </a:buClr>
              <a:buSzPts val="3784"/>
              <a:buFont typeface="Arial"/>
              <a:buAutoNum type="arabicPeriod"/>
            </a:pPr>
            <a:r>
              <a:rPr lang="en-US" sz="3784" b="1" i="0" u="none" strike="noStrike" cap="none">
                <a:solidFill>
                  <a:srgbClr val="000000"/>
                </a:solidFill>
                <a:latin typeface="Arial"/>
                <a:ea typeface="Arial"/>
                <a:cs typeface="Arial"/>
                <a:sym typeface="Arial"/>
              </a:rPr>
              <a:t> Reinsertion of used needles into a multiple-dose vial or solution container (e.g. saline bag)</a:t>
            </a:r>
            <a:endParaRPr sz="1600"/>
          </a:p>
          <a:p>
            <a:pPr marL="773922" marR="0" lvl="1" indent="-399661" algn="l" rtl="0">
              <a:lnSpc>
                <a:spcPct val="160016"/>
              </a:lnSpc>
              <a:spcBef>
                <a:spcPts val="0"/>
              </a:spcBef>
              <a:spcAft>
                <a:spcPts val="0"/>
              </a:spcAft>
              <a:buClr>
                <a:srgbClr val="000000"/>
              </a:buClr>
              <a:buSzPts val="3784"/>
              <a:buFont typeface="Arial"/>
              <a:buAutoNum type="arabicPeriod"/>
            </a:pPr>
            <a:r>
              <a:rPr lang="en-US" sz="3784" b="1" i="0" u="none" strike="noStrike" cap="none">
                <a:solidFill>
                  <a:srgbClr val="000000"/>
                </a:solidFill>
                <a:latin typeface="Arial"/>
                <a:ea typeface="Arial"/>
                <a:cs typeface="Arial"/>
                <a:sym typeface="Arial"/>
              </a:rPr>
              <a:t> Use of a single needle/syringe to administer intravenous medication to multiple patients.</a:t>
            </a:r>
            <a:endParaRPr sz="1600"/>
          </a:p>
          <a:p>
            <a:pPr marL="0" marR="0" lvl="0" indent="0" algn="l" rtl="0">
              <a:lnSpc>
                <a:spcPct val="160010"/>
              </a:lnSpc>
              <a:spcBef>
                <a:spcPts val="0"/>
              </a:spcBef>
              <a:spcAft>
                <a:spcPts val="0"/>
              </a:spcAft>
              <a:buNone/>
            </a:pPr>
            <a:r>
              <a:rPr lang="en-US" sz="4111" b="1" i="0" u="none" strike="noStrike" cap="none">
                <a:solidFill>
                  <a:srgbClr val="000000"/>
                </a:solidFill>
                <a:latin typeface="Arial"/>
                <a:ea typeface="Arial"/>
                <a:cs typeface="Arial"/>
                <a:sym typeface="Arial"/>
              </a:rPr>
              <a:t>NEVER administer medications from the same </a:t>
            </a:r>
            <a:endParaRPr sz="1600"/>
          </a:p>
          <a:p>
            <a:pPr marL="0" marR="0" lvl="0" indent="0" algn="l" rtl="0">
              <a:lnSpc>
                <a:spcPct val="160010"/>
              </a:lnSpc>
              <a:spcBef>
                <a:spcPts val="0"/>
              </a:spcBef>
              <a:spcAft>
                <a:spcPts val="0"/>
              </a:spcAft>
              <a:buNone/>
            </a:pPr>
            <a:r>
              <a:rPr lang="en-US" sz="4111" b="1" i="0" u="none" strike="noStrike" cap="none">
                <a:solidFill>
                  <a:srgbClr val="000000"/>
                </a:solidFill>
                <a:latin typeface="Arial"/>
                <a:ea typeface="Arial"/>
                <a:cs typeface="Arial"/>
                <a:sym typeface="Arial"/>
              </a:rPr>
              <a:t>syringe to more than one patient even if the needle </a:t>
            </a:r>
            <a:endParaRPr sz="1600"/>
          </a:p>
          <a:p>
            <a:pPr marL="0" marR="0" lvl="0" indent="0" algn="l" rtl="0">
              <a:lnSpc>
                <a:spcPct val="160010"/>
              </a:lnSpc>
              <a:spcBef>
                <a:spcPts val="0"/>
              </a:spcBef>
              <a:spcAft>
                <a:spcPts val="0"/>
              </a:spcAft>
              <a:buNone/>
            </a:pPr>
            <a:r>
              <a:rPr lang="en-US" sz="4111" b="1" i="0" u="none" strike="noStrike" cap="none">
                <a:solidFill>
                  <a:srgbClr val="000000"/>
                </a:solidFill>
                <a:latin typeface="Arial"/>
                <a:ea typeface="Arial"/>
                <a:cs typeface="Arial"/>
                <a:sym typeface="Arial"/>
              </a:rPr>
              <a:t>is changed.</a:t>
            </a:r>
            <a:endParaRPr sz="1600"/>
          </a:p>
        </p:txBody>
      </p:sp>
      <p:sp>
        <p:nvSpPr>
          <p:cNvPr id="239" name="Google Shape;239;p20"/>
          <p:cNvSpPr/>
          <p:nvPr/>
        </p:nvSpPr>
        <p:spPr>
          <a:xfrm>
            <a:off x="13246804" y="6618364"/>
            <a:ext cx="4692579" cy="3187412"/>
          </a:xfrm>
          <a:custGeom>
            <a:avLst/>
            <a:gdLst/>
            <a:ahLst/>
            <a:cxnLst/>
            <a:rect l="l" t="t" r="r" b="b"/>
            <a:pathLst>
              <a:path w="4692579" h="3187412" extrusionOk="0">
                <a:moveTo>
                  <a:pt x="0" y="0"/>
                </a:moveTo>
                <a:lnTo>
                  <a:pt x="4692579" y="0"/>
                </a:lnTo>
                <a:lnTo>
                  <a:pt x="4692579" y="3187412"/>
                </a:lnTo>
                <a:lnTo>
                  <a:pt x="0" y="3187412"/>
                </a:lnTo>
                <a:lnTo>
                  <a:pt x="0" y="0"/>
                </a:lnTo>
                <a:close/>
              </a:path>
            </a:pathLst>
          </a:custGeom>
          <a:blipFill rotWithShape="1">
            <a:blip r:embed="rId3">
              <a:alphaModFix/>
            </a:blip>
            <a:stretch>
              <a:fillRect/>
            </a:stretch>
          </a:blipFill>
          <a:ln>
            <a:noFill/>
          </a:ln>
        </p:spPr>
        <p:txBody>
          <a:bodyPr/>
          <a:lstStyle/>
          <a:p>
            <a:endParaRPr lang="en-US"/>
          </a:p>
        </p:txBody>
      </p:sp>
      <p:sp>
        <p:nvSpPr>
          <p:cNvPr id="240" name="Google Shape;240;p20"/>
          <p:cNvSpPr txBox="1"/>
          <p:nvPr/>
        </p:nvSpPr>
        <p:spPr>
          <a:xfrm>
            <a:off x="0"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3. Injection Safety</a:t>
            </a:r>
            <a:endParaRPr/>
          </a:p>
        </p:txBody>
      </p:sp>
      <p:sp>
        <p:nvSpPr>
          <p:cNvPr id="241" name="Google Shape;241;p20"/>
          <p:cNvSpPr txBox="1"/>
          <p:nvPr/>
        </p:nvSpPr>
        <p:spPr>
          <a:xfrm>
            <a:off x="12741025" y="9933575"/>
            <a:ext cx="51984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42" name="Google Shape;242;p20"/>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13000"/>
            </a:blip>
            <a:stretch>
              <a:fillRect/>
            </a:stretch>
          </a:blip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9"/>
        <p:cNvGrpSpPr/>
        <p:nvPr/>
      </p:nvGrpSpPr>
      <p:grpSpPr>
        <a:xfrm>
          <a:off x="0" y="0"/>
          <a:ext cx="0" cy="0"/>
          <a:chOff x="0" y="0"/>
          <a:chExt cx="0" cy="0"/>
        </a:xfrm>
      </p:grpSpPr>
      <p:sp>
        <p:nvSpPr>
          <p:cNvPr id="100" name="Google Shape;100;p2"/>
          <p:cNvSpPr/>
          <p:nvPr/>
        </p:nvSpPr>
        <p:spPr>
          <a:xfrm>
            <a:off x="12002845" y="0"/>
            <a:ext cx="6931089" cy="11657723"/>
          </a:xfrm>
          <a:custGeom>
            <a:avLst/>
            <a:gdLst/>
            <a:ahLst/>
            <a:cxnLst/>
            <a:rect l="l" t="t" r="r" b="b"/>
            <a:pathLst>
              <a:path w="6931089" h="11657723" extrusionOk="0">
                <a:moveTo>
                  <a:pt x="0" y="0"/>
                </a:moveTo>
                <a:lnTo>
                  <a:pt x="6931089" y="0"/>
                </a:lnTo>
                <a:lnTo>
                  <a:pt x="6931089" y="11657723"/>
                </a:lnTo>
                <a:lnTo>
                  <a:pt x="0" y="11657723"/>
                </a:lnTo>
                <a:lnTo>
                  <a:pt x="0" y="0"/>
                </a:lnTo>
                <a:close/>
              </a:path>
            </a:pathLst>
          </a:custGeom>
          <a:blipFill rotWithShape="1">
            <a:blip r:embed="rId3">
              <a:alphaModFix/>
            </a:blip>
            <a:stretch>
              <a:fillRect l="-13072" r="-13072"/>
            </a:stretch>
          </a:blipFill>
          <a:ln>
            <a:noFill/>
          </a:ln>
        </p:spPr>
        <p:txBody>
          <a:bodyPr/>
          <a:lstStyle/>
          <a:p>
            <a:endParaRPr lang="en-US"/>
          </a:p>
        </p:txBody>
      </p:sp>
      <p:sp>
        <p:nvSpPr>
          <p:cNvPr id="101" name="Google Shape;101;p2"/>
          <p:cNvSpPr/>
          <p:nvPr/>
        </p:nvSpPr>
        <p:spPr>
          <a:xfrm rot="-5400000">
            <a:off x="2577304" y="1229998"/>
            <a:ext cx="6848237" cy="12002845"/>
          </a:xfrm>
          <a:custGeom>
            <a:avLst/>
            <a:gdLst/>
            <a:ahLst/>
            <a:cxnLst/>
            <a:rect l="l" t="t" r="r" b="b"/>
            <a:pathLst>
              <a:path w="6848237" h="12002845" extrusionOk="0">
                <a:moveTo>
                  <a:pt x="0" y="0"/>
                </a:moveTo>
                <a:lnTo>
                  <a:pt x="6848237" y="0"/>
                </a:lnTo>
                <a:lnTo>
                  <a:pt x="6848237" y="12002844"/>
                </a:lnTo>
                <a:lnTo>
                  <a:pt x="0" y="12002844"/>
                </a:lnTo>
                <a:lnTo>
                  <a:pt x="0" y="0"/>
                </a:lnTo>
                <a:close/>
              </a:path>
            </a:pathLst>
          </a:custGeom>
          <a:blipFill rotWithShape="1">
            <a:blip r:embed="rId4">
              <a:alphaModFix/>
            </a:blip>
            <a:stretch>
              <a:fillRect l="-12426" r="-12425" b="-5539"/>
            </a:stretch>
          </a:blipFill>
          <a:ln>
            <a:noFill/>
          </a:ln>
        </p:spPr>
        <p:txBody>
          <a:bodyPr/>
          <a:lstStyle/>
          <a:p>
            <a:endParaRPr lang="en-US"/>
          </a:p>
        </p:txBody>
      </p:sp>
      <p:sp>
        <p:nvSpPr>
          <p:cNvPr id="102" name="Google Shape;102;p2"/>
          <p:cNvSpPr/>
          <p:nvPr/>
        </p:nvSpPr>
        <p:spPr>
          <a:xfrm>
            <a:off x="-130625" y="-150650"/>
            <a:ext cx="12133719" cy="5295787"/>
          </a:xfrm>
          <a:custGeom>
            <a:avLst/>
            <a:gdLst/>
            <a:ahLst/>
            <a:cxnLst/>
            <a:rect l="l" t="t" r="r" b="b"/>
            <a:pathLst>
              <a:path w="3263946" h="1512002" extrusionOk="0">
                <a:moveTo>
                  <a:pt x="3139486" y="1512001"/>
                </a:moveTo>
                <a:lnTo>
                  <a:pt x="124460" y="1512001"/>
                </a:lnTo>
                <a:cubicBezTo>
                  <a:pt x="55880" y="1512001"/>
                  <a:pt x="0" y="1456121"/>
                  <a:pt x="0" y="1387541"/>
                </a:cubicBezTo>
                <a:lnTo>
                  <a:pt x="0" y="124460"/>
                </a:lnTo>
                <a:cubicBezTo>
                  <a:pt x="0" y="55880"/>
                  <a:pt x="55880" y="0"/>
                  <a:pt x="124460" y="0"/>
                </a:cubicBezTo>
                <a:lnTo>
                  <a:pt x="3139486" y="0"/>
                </a:lnTo>
                <a:cubicBezTo>
                  <a:pt x="3208066" y="0"/>
                  <a:pt x="3263946" y="55880"/>
                  <a:pt x="3263946" y="124460"/>
                </a:cubicBezTo>
                <a:lnTo>
                  <a:pt x="3263946" y="1387542"/>
                </a:lnTo>
                <a:cubicBezTo>
                  <a:pt x="3263946" y="1456121"/>
                  <a:pt x="3208066" y="1512002"/>
                  <a:pt x="3139486" y="1512002"/>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582281" y="527694"/>
            <a:ext cx="10461816" cy="10039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00" b="0" i="0" u="none" strike="noStrike" cap="none">
                <a:solidFill>
                  <a:srgbClr val="191919"/>
                </a:solidFill>
                <a:latin typeface="Arial"/>
                <a:ea typeface="Arial"/>
                <a:cs typeface="Arial"/>
                <a:sym typeface="Arial"/>
              </a:rPr>
              <a:t>About SaS</a:t>
            </a:r>
            <a:endParaRPr/>
          </a:p>
        </p:txBody>
      </p:sp>
      <p:sp>
        <p:nvSpPr>
          <p:cNvPr id="104" name="Google Shape;104;p2"/>
          <p:cNvSpPr txBox="1"/>
          <p:nvPr/>
        </p:nvSpPr>
        <p:spPr>
          <a:xfrm>
            <a:off x="715631" y="2047875"/>
            <a:ext cx="10461816" cy="2019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1" i="0" u="none" strike="noStrike" cap="none">
                <a:solidFill>
                  <a:srgbClr val="191919"/>
                </a:solidFill>
                <a:latin typeface="Arial"/>
                <a:ea typeface="Arial"/>
                <a:cs typeface="Arial"/>
                <a:sym typeface="Arial"/>
              </a:rPr>
              <a:t>Superheroes Against Superbugs (SaS)</a:t>
            </a:r>
            <a:r>
              <a:rPr lang="en-US" sz="3300" b="0" i="0" u="none" strike="noStrike" cap="none">
                <a:solidFill>
                  <a:srgbClr val="191919"/>
                </a:solidFill>
                <a:latin typeface="Arial"/>
                <a:ea typeface="Arial"/>
                <a:cs typeface="Arial"/>
                <a:sym typeface="Arial"/>
              </a:rPr>
              <a:t> is an educational and public engagement initiative to raise awareness and promote public and policy action on Antimicrobial Resistance (AMR) in India.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6"/>
        <p:cNvGrpSpPr/>
        <p:nvPr/>
      </p:nvGrpSpPr>
      <p:grpSpPr>
        <a:xfrm>
          <a:off x="0" y="0"/>
          <a:ext cx="0" cy="0"/>
          <a:chOff x="0" y="0"/>
          <a:chExt cx="0" cy="0"/>
        </a:xfrm>
      </p:grpSpPr>
      <p:sp>
        <p:nvSpPr>
          <p:cNvPr id="247" name="Google Shape;247;p21"/>
          <p:cNvSpPr/>
          <p:nvPr/>
        </p:nvSpPr>
        <p:spPr>
          <a:xfrm>
            <a:off x="4833941" y="2346290"/>
            <a:ext cx="10681987" cy="5266897"/>
          </a:xfrm>
          <a:custGeom>
            <a:avLst/>
            <a:gdLst/>
            <a:ahLst/>
            <a:cxnLst/>
            <a:rect l="l" t="t" r="r" b="b"/>
            <a:pathLst>
              <a:path w="10681987" h="5266897" extrusionOk="0">
                <a:moveTo>
                  <a:pt x="0" y="0"/>
                </a:moveTo>
                <a:lnTo>
                  <a:pt x="10681987" y="0"/>
                </a:lnTo>
                <a:lnTo>
                  <a:pt x="10681987" y="5266897"/>
                </a:lnTo>
                <a:lnTo>
                  <a:pt x="0" y="5266897"/>
                </a:lnTo>
                <a:lnTo>
                  <a:pt x="0" y="0"/>
                </a:lnTo>
                <a:close/>
              </a:path>
            </a:pathLst>
          </a:custGeom>
          <a:blipFill rotWithShape="1">
            <a:blip r:embed="rId3">
              <a:alphaModFix/>
            </a:blip>
            <a:stretch>
              <a:fillRect t="-19541"/>
            </a:stretch>
          </a:blipFill>
          <a:ln>
            <a:noFill/>
          </a:ln>
        </p:spPr>
        <p:txBody>
          <a:bodyPr/>
          <a:lstStyle/>
          <a:p>
            <a:endParaRPr lang="en-US"/>
          </a:p>
        </p:txBody>
      </p:sp>
      <p:sp>
        <p:nvSpPr>
          <p:cNvPr id="248" name="Google Shape;248;p21"/>
          <p:cNvSpPr/>
          <p:nvPr/>
        </p:nvSpPr>
        <p:spPr>
          <a:xfrm>
            <a:off x="15515928" y="5287945"/>
            <a:ext cx="2229473" cy="41148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249" name="Google Shape;249;p21"/>
          <p:cNvSpPr txBox="1"/>
          <p:nvPr/>
        </p:nvSpPr>
        <p:spPr>
          <a:xfrm>
            <a:off x="461917" y="2222465"/>
            <a:ext cx="4075800" cy="7768500"/>
          </a:xfrm>
          <a:prstGeom prst="rect">
            <a:avLst/>
          </a:prstGeom>
          <a:noFill/>
          <a:ln>
            <a:noFill/>
          </a:ln>
        </p:spPr>
        <p:txBody>
          <a:bodyPr spcFirstLastPara="1" wrap="square" lIns="0" tIns="0" rIns="0" bIns="0" anchor="t" anchorCtr="0">
            <a:spAutoFit/>
          </a:bodyPr>
          <a:lstStyle/>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Gloves</a:t>
            </a:r>
            <a:endParaRPr sz="1800"/>
          </a:p>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Aprons</a:t>
            </a:r>
            <a:endParaRPr sz="1800"/>
          </a:p>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Face Masks</a:t>
            </a:r>
            <a:endParaRPr sz="1800"/>
          </a:p>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Goggles/eye protection</a:t>
            </a:r>
            <a:endParaRPr sz="1800"/>
          </a:p>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Full body suits</a:t>
            </a:r>
            <a:endParaRPr sz="1800"/>
          </a:p>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Over shoes</a:t>
            </a:r>
            <a:endParaRPr sz="1800"/>
          </a:p>
          <a:p>
            <a:pPr marL="709623" marR="0" lvl="1" indent="-380212" algn="l" rtl="0">
              <a:lnSpc>
                <a:spcPct val="160012"/>
              </a:lnSpc>
              <a:spcBef>
                <a:spcPts val="0"/>
              </a:spcBef>
              <a:spcAft>
                <a:spcPts val="0"/>
              </a:spcAft>
              <a:buClr>
                <a:srgbClr val="000000"/>
              </a:buClr>
              <a:buSzPts val="3686"/>
              <a:buFont typeface="Arial"/>
              <a:buChar char="•"/>
            </a:pPr>
            <a:r>
              <a:rPr lang="en-US" sz="3686" b="1" i="0" u="none" strike="noStrike" cap="none">
                <a:solidFill>
                  <a:srgbClr val="000000"/>
                </a:solidFill>
                <a:latin typeface="Arial"/>
                <a:ea typeface="Arial"/>
                <a:cs typeface="Arial"/>
                <a:sym typeface="Arial"/>
              </a:rPr>
              <a:t>Hat/hoods</a:t>
            </a:r>
            <a:endParaRPr sz="1800"/>
          </a:p>
          <a:p>
            <a:pPr marL="0" marR="0" lvl="0" indent="0" algn="l" rtl="0">
              <a:lnSpc>
                <a:spcPct val="174619"/>
              </a:lnSpc>
              <a:spcBef>
                <a:spcPts val="0"/>
              </a:spcBef>
              <a:spcAft>
                <a:spcPts val="0"/>
              </a:spcAft>
              <a:buNone/>
            </a:pPr>
            <a:endParaRPr sz="3286" b="1" i="0" u="none" strike="noStrike" cap="none">
              <a:solidFill>
                <a:srgbClr val="000000"/>
              </a:solidFill>
              <a:latin typeface="Arial"/>
              <a:ea typeface="Arial"/>
              <a:cs typeface="Arial"/>
              <a:sym typeface="Arial"/>
            </a:endParaRPr>
          </a:p>
        </p:txBody>
      </p:sp>
      <p:sp>
        <p:nvSpPr>
          <p:cNvPr id="250" name="Google Shape;250;p21"/>
          <p:cNvSpPr txBox="1"/>
          <p:nvPr/>
        </p:nvSpPr>
        <p:spPr>
          <a:xfrm>
            <a:off x="0" y="666750"/>
            <a:ext cx="17535525" cy="885825"/>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    4. Personal Protective Equipment (PPE)</a:t>
            </a:r>
            <a:endParaRPr/>
          </a:p>
        </p:txBody>
      </p:sp>
      <p:sp>
        <p:nvSpPr>
          <p:cNvPr id="251" name="Google Shape;251;p21"/>
          <p:cNvSpPr txBox="1"/>
          <p:nvPr/>
        </p:nvSpPr>
        <p:spPr>
          <a:xfrm>
            <a:off x="4882815" y="7925298"/>
            <a:ext cx="9955500" cy="499200"/>
          </a:xfrm>
          <a:prstGeom prst="rect">
            <a:avLst/>
          </a:prstGeom>
          <a:noFill/>
          <a:ln>
            <a:noFill/>
          </a:ln>
        </p:spPr>
        <p:txBody>
          <a:bodyPr spcFirstLastPara="1" wrap="square" lIns="0" tIns="0" rIns="0" bIns="0" anchor="t" anchorCtr="0">
            <a:spAutoFit/>
          </a:bodyPr>
          <a:lstStyle/>
          <a:p>
            <a:pPr marL="0" marR="0" lvl="0" indent="0" algn="ctr" rtl="0">
              <a:lnSpc>
                <a:spcPct val="160022"/>
              </a:lnSpc>
              <a:spcBef>
                <a:spcPts val="0"/>
              </a:spcBef>
              <a:spcAft>
                <a:spcPts val="0"/>
              </a:spcAft>
              <a:buNone/>
            </a:pPr>
            <a:r>
              <a:rPr lang="en-US" sz="3243" b="1" i="0" u="none" strike="noStrike" cap="none">
                <a:solidFill>
                  <a:srgbClr val="000000"/>
                </a:solidFill>
                <a:latin typeface="Arial"/>
                <a:ea typeface="Arial"/>
                <a:cs typeface="Arial"/>
                <a:sym typeface="Arial"/>
              </a:rPr>
              <a:t>Risk Assessment for the use of PPE</a:t>
            </a:r>
            <a:endParaRPr sz="2000"/>
          </a:p>
        </p:txBody>
      </p:sp>
      <p:sp>
        <p:nvSpPr>
          <p:cNvPr id="252" name="Google Shape;252;p21"/>
          <p:cNvSpPr txBox="1"/>
          <p:nvPr/>
        </p:nvSpPr>
        <p:spPr>
          <a:xfrm>
            <a:off x="13099800" y="9853817"/>
            <a:ext cx="51882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6"/>
        <p:cNvGrpSpPr/>
        <p:nvPr/>
      </p:nvGrpSpPr>
      <p:grpSpPr>
        <a:xfrm>
          <a:off x="0" y="0"/>
          <a:ext cx="0" cy="0"/>
          <a:chOff x="0" y="0"/>
          <a:chExt cx="0" cy="0"/>
        </a:xfrm>
      </p:grpSpPr>
      <p:sp>
        <p:nvSpPr>
          <p:cNvPr id="257" name="Google Shape;257;p22"/>
          <p:cNvSpPr/>
          <p:nvPr/>
        </p:nvSpPr>
        <p:spPr>
          <a:xfrm>
            <a:off x="13184467" y="5227488"/>
            <a:ext cx="4817253" cy="3842875"/>
          </a:xfrm>
          <a:custGeom>
            <a:avLst/>
            <a:gdLst/>
            <a:ahLst/>
            <a:cxnLst/>
            <a:rect l="l" t="t" r="r" b="b"/>
            <a:pathLst>
              <a:path w="4817253" h="3842875" extrusionOk="0">
                <a:moveTo>
                  <a:pt x="0" y="0"/>
                </a:moveTo>
                <a:lnTo>
                  <a:pt x="4817253" y="0"/>
                </a:lnTo>
                <a:lnTo>
                  <a:pt x="4817253" y="3842875"/>
                </a:lnTo>
                <a:lnTo>
                  <a:pt x="0" y="3842875"/>
                </a:lnTo>
                <a:lnTo>
                  <a:pt x="0" y="0"/>
                </a:lnTo>
                <a:close/>
              </a:path>
            </a:pathLst>
          </a:custGeom>
          <a:blipFill rotWithShape="1">
            <a:blip r:embed="rId3">
              <a:alphaModFix/>
            </a:blip>
            <a:stretch>
              <a:fillRect/>
            </a:stretch>
          </a:blipFill>
          <a:ln>
            <a:noFill/>
          </a:ln>
        </p:spPr>
        <p:txBody>
          <a:bodyPr/>
          <a:lstStyle/>
          <a:p>
            <a:endParaRPr lang="en-US"/>
          </a:p>
        </p:txBody>
      </p:sp>
      <p:sp>
        <p:nvSpPr>
          <p:cNvPr id="258" name="Google Shape;258;p22"/>
          <p:cNvSpPr txBox="1"/>
          <p:nvPr/>
        </p:nvSpPr>
        <p:spPr>
          <a:xfrm>
            <a:off x="432156" y="2260353"/>
            <a:ext cx="15946800" cy="7071300"/>
          </a:xfrm>
          <a:prstGeom prst="rect">
            <a:avLst/>
          </a:prstGeom>
          <a:noFill/>
          <a:ln>
            <a:noFill/>
          </a:ln>
        </p:spPr>
        <p:txBody>
          <a:bodyPr spcFirstLastPara="1" wrap="square" lIns="0" tIns="0" rIns="0" bIns="0" anchor="t" anchorCtr="0">
            <a:spAutoFit/>
          </a:bodyPr>
          <a:lstStyle/>
          <a:p>
            <a:pPr marL="791467" marR="0" lvl="1" indent="-402082" algn="l" rtl="0">
              <a:lnSpc>
                <a:spcPct val="160027"/>
              </a:lnSpc>
              <a:spcBef>
                <a:spcPts val="0"/>
              </a:spcBef>
              <a:spcAft>
                <a:spcPts val="0"/>
              </a:spcAft>
              <a:buClr>
                <a:srgbClr val="000000"/>
              </a:buClr>
              <a:buSzPts val="3765"/>
              <a:buFont typeface="Arial"/>
              <a:buChar char="•"/>
            </a:pPr>
            <a:r>
              <a:rPr lang="en-US" sz="3765" b="1" i="0" u="none" strike="noStrike" cap="none">
                <a:solidFill>
                  <a:srgbClr val="000000"/>
                </a:solidFill>
                <a:latin typeface="Arial"/>
                <a:ea typeface="Arial"/>
                <a:cs typeface="Arial"/>
                <a:sym typeface="Arial"/>
              </a:rPr>
              <a:t>Risk assessment for all patients</a:t>
            </a:r>
            <a:endParaRPr sz="1500"/>
          </a:p>
          <a:p>
            <a:pPr marL="791466" marR="0" lvl="1" indent="-402082" algn="l" rtl="0">
              <a:lnSpc>
                <a:spcPct val="160027"/>
              </a:lnSpc>
              <a:spcBef>
                <a:spcPts val="0"/>
              </a:spcBef>
              <a:spcAft>
                <a:spcPts val="0"/>
              </a:spcAft>
              <a:buClr>
                <a:srgbClr val="000000"/>
              </a:buClr>
              <a:buSzPts val="3765"/>
              <a:buFont typeface="Arial"/>
              <a:buChar char="•"/>
            </a:pPr>
            <a:r>
              <a:rPr lang="en-US" sz="3765" b="1" i="0" u="none" strike="noStrike" cap="none">
                <a:solidFill>
                  <a:srgbClr val="000000"/>
                </a:solidFill>
                <a:latin typeface="Arial"/>
                <a:ea typeface="Arial"/>
                <a:cs typeface="Arial"/>
                <a:sym typeface="Arial"/>
              </a:rPr>
              <a:t>Consideration: availability of isolation facilities &amp; positive/negative pressure rooms</a:t>
            </a:r>
            <a:endParaRPr sz="3765" b="1" i="0" u="none" strike="noStrike" cap="none">
              <a:solidFill>
                <a:srgbClr val="000000"/>
              </a:solidFill>
              <a:latin typeface="Arial"/>
              <a:ea typeface="Arial"/>
              <a:cs typeface="Arial"/>
              <a:sym typeface="Arial"/>
            </a:endParaRPr>
          </a:p>
          <a:p>
            <a:pPr marL="791466" marR="0" lvl="1" indent="-402082" algn="l" rtl="0">
              <a:lnSpc>
                <a:spcPct val="160027"/>
              </a:lnSpc>
              <a:spcBef>
                <a:spcPts val="0"/>
              </a:spcBef>
              <a:spcAft>
                <a:spcPts val="0"/>
              </a:spcAft>
              <a:buClr>
                <a:srgbClr val="000000"/>
              </a:buClr>
              <a:buSzPts val="3765"/>
              <a:buFont typeface="Arial"/>
              <a:buChar char="•"/>
            </a:pPr>
            <a:r>
              <a:rPr lang="en-US" sz="3765" b="1" i="0" u="none" strike="noStrike" cap="none">
                <a:solidFill>
                  <a:srgbClr val="000000"/>
                </a:solidFill>
                <a:latin typeface="Arial"/>
                <a:ea typeface="Arial"/>
                <a:cs typeface="Arial"/>
                <a:sym typeface="Arial"/>
              </a:rPr>
              <a:t>Priority: </a:t>
            </a:r>
            <a:endParaRPr sz="3765" b="1" i="0" u="none" strike="noStrike" cap="none">
              <a:solidFill>
                <a:srgbClr val="000000"/>
              </a:solidFill>
              <a:latin typeface="Arial"/>
              <a:ea typeface="Arial"/>
              <a:cs typeface="Arial"/>
              <a:sym typeface="Arial"/>
            </a:endParaRPr>
          </a:p>
          <a:p>
            <a:pPr marL="1371600" marR="0" lvl="2" indent="-467677" algn="l" rtl="0">
              <a:lnSpc>
                <a:spcPct val="160027"/>
              </a:lnSpc>
              <a:spcBef>
                <a:spcPts val="0"/>
              </a:spcBef>
              <a:spcAft>
                <a:spcPts val="0"/>
              </a:spcAft>
              <a:buSzPts val="3765"/>
              <a:buChar char="■"/>
            </a:pPr>
            <a:r>
              <a:rPr lang="en-US" sz="3765" b="1"/>
              <a:t>P</a:t>
            </a:r>
            <a:r>
              <a:rPr lang="en-US" sz="3765" b="1" i="0" u="none" strike="noStrike" cap="none">
                <a:solidFill>
                  <a:srgbClr val="000000"/>
                </a:solidFill>
                <a:latin typeface="Arial"/>
                <a:ea typeface="Arial"/>
                <a:cs typeface="Arial"/>
                <a:sym typeface="Arial"/>
              </a:rPr>
              <a:t>athogenicity of the infectious agent</a:t>
            </a:r>
            <a:endParaRPr sz="1500"/>
          </a:p>
          <a:p>
            <a:pPr marL="1371600" marR="0" lvl="2" indent="-467677" algn="l" rtl="0">
              <a:lnSpc>
                <a:spcPct val="160027"/>
              </a:lnSpc>
              <a:spcBef>
                <a:spcPts val="0"/>
              </a:spcBef>
              <a:spcAft>
                <a:spcPts val="0"/>
              </a:spcAft>
              <a:buSzPts val="3765"/>
              <a:buChar char="■"/>
            </a:pPr>
            <a:r>
              <a:rPr lang="en-US" sz="3765" b="1"/>
              <a:t>S</a:t>
            </a:r>
            <a:r>
              <a:rPr lang="en-US" sz="3765" b="1" i="0" u="none" strike="noStrike" cap="none">
                <a:solidFill>
                  <a:srgbClr val="000000"/>
                </a:solidFill>
                <a:latin typeface="Arial"/>
                <a:ea typeface="Arial"/>
                <a:cs typeface="Arial"/>
                <a:sym typeface="Arial"/>
              </a:rPr>
              <a:t>usceptibility of other patients</a:t>
            </a:r>
            <a:endParaRPr sz="1500"/>
          </a:p>
          <a:p>
            <a:pPr marL="1371600" marR="0" lvl="2" indent="-467677" algn="l" rtl="0">
              <a:lnSpc>
                <a:spcPct val="160027"/>
              </a:lnSpc>
              <a:spcBef>
                <a:spcPts val="0"/>
              </a:spcBef>
              <a:spcAft>
                <a:spcPts val="0"/>
              </a:spcAft>
              <a:buSzPts val="3765"/>
              <a:buChar char="■"/>
            </a:pPr>
            <a:r>
              <a:rPr lang="en-US" sz="3765" b="1"/>
              <a:t>Ne</a:t>
            </a:r>
            <a:r>
              <a:rPr lang="en-US" sz="3765" b="1" i="0" u="none" strike="noStrike" cap="none">
                <a:solidFill>
                  <a:srgbClr val="000000"/>
                </a:solidFill>
                <a:latin typeface="Arial"/>
                <a:ea typeface="Arial"/>
                <a:cs typeface="Arial"/>
                <a:sym typeface="Arial"/>
              </a:rPr>
              <a:t>eds and abilities of individual patient</a:t>
            </a:r>
            <a:r>
              <a:rPr lang="en-US" sz="3765" b="1"/>
              <a:t>s</a:t>
            </a:r>
            <a:endParaRPr sz="3765" b="1"/>
          </a:p>
          <a:p>
            <a:pPr marL="1371600" marR="0" lvl="2" indent="-467677" algn="l" rtl="0">
              <a:lnSpc>
                <a:spcPct val="160027"/>
              </a:lnSpc>
              <a:spcBef>
                <a:spcPts val="0"/>
              </a:spcBef>
              <a:spcAft>
                <a:spcPts val="0"/>
              </a:spcAft>
              <a:buSzPts val="3765"/>
              <a:buChar char="■"/>
            </a:pPr>
            <a:r>
              <a:rPr lang="en-US" sz="3765" b="1"/>
              <a:t>C</a:t>
            </a:r>
            <a:r>
              <a:rPr lang="en-US" sz="3765" b="1" i="0" u="none" strike="noStrike" cap="none">
                <a:solidFill>
                  <a:srgbClr val="000000"/>
                </a:solidFill>
                <a:latin typeface="Arial"/>
                <a:ea typeface="Arial"/>
                <a:cs typeface="Arial"/>
                <a:sym typeface="Arial"/>
              </a:rPr>
              <a:t>are setting involved</a:t>
            </a:r>
            <a:endParaRPr sz="1500"/>
          </a:p>
        </p:txBody>
      </p:sp>
      <p:sp>
        <p:nvSpPr>
          <p:cNvPr id="259" name="Google Shape;259;p22"/>
          <p:cNvSpPr txBox="1"/>
          <p:nvPr/>
        </p:nvSpPr>
        <p:spPr>
          <a:xfrm>
            <a:off x="0" y="666750"/>
            <a:ext cx="18288000" cy="885825"/>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    5. Patient Placement</a:t>
            </a:r>
            <a:endParaRPr/>
          </a:p>
        </p:txBody>
      </p:sp>
      <p:sp>
        <p:nvSpPr>
          <p:cNvPr id="260" name="Google Shape;260;p22"/>
          <p:cNvSpPr txBox="1"/>
          <p:nvPr/>
        </p:nvSpPr>
        <p:spPr>
          <a:xfrm>
            <a:off x="12601500" y="9509743"/>
            <a:ext cx="56865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61" name="Google Shape;261;p22"/>
          <p:cNvSpPr/>
          <p:nvPr/>
        </p:nvSpPr>
        <p:spPr>
          <a:xfrm>
            <a:off x="0" y="777250"/>
            <a:ext cx="18288000" cy="950976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13000"/>
            </a:blip>
            <a:stretch>
              <a:fillRect/>
            </a:stretch>
          </a:blipFill>
          <a:ln>
            <a:noFill/>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5"/>
        <p:cNvGrpSpPr/>
        <p:nvPr/>
      </p:nvGrpSpPr>
      <p:grpSpPr>
        <a:xfrm>
          <a:off x="0" y="0"/>
          <a:ext cx="0" cy="0"/>
          <a:chOff x="0" y="0"/>
          <a:chExt cx="0" cy="0"/>
        </a:xfrm>
      </p:grpSpPr>
      <p:sp>
        <p:nvSpPr>
          <p:cNvPr id="266" name="Google Shape;266;p23"/>
          <p:cNvSpPr txBox="1"/>
          <p:nvPr/>
        </p:nvSpPr>
        <p:spPr>
          <a:xfrm>
            <a:off x="0" y="1951200"/>
            <a:ext cx="18040800" cy="5194200"/>
          </a:xfrm>
          <a:prstGeom prst="rect">
            <a:avLst/>
          </a:prstGeom>
          <a:noFill/>
          <a:ln>
            <a:noFill/>
          </a:ln>
        </p:spPr>
        <p:txBody>
          <a:bodyPr spcFirstLastPara="1" wrap="square" lIns="0" tIns="0" rIns="0" bIns="0" anchor="t" anchorCtr="0">
            <a:spAutoFit/>
          </a:bodyPr>
          <a:lstStyle/>
          <a:p>
            <a:pPr marL="895404" marR="0" lvl="1" indent="-419317" algn="l" rtl="0">
              <a:lnSpc>
                <a:spcPct val="159995"/>
              </a:lnSpc>
              <a:spcBef>
                <a:spcPts val="0"/>
              </a:spcBef>
              <a:spcAft>
                <a:spcPts val="0"/>
              </a:spcAft>
              <a:buClr>
                <a:srgbClr val="000000"/>
              </a:buClr>
              <a:buSzPts val="3700"/>
              <a:buFont typeface="Arial"/>
              <a:buChar char="•"/>
            </a:pPr>
            <a:r>
              <a:rPr lang="en-US" sz="3700" b="1" i="0" u="none" strike="noStrike" cap="none">
                <a:solidFill>
                  <a:srgbClr val="000000"/>
                </a:solidFill>
                <a:latin typeface="Arial"/>
                <a:ea typeface="Arial"/>
                <a:cs typeface="Arial"/>
                <a:sym typeface="Arial"/>
              </a:rPr>
              <a:t>Clean and disinfect non-critical surfaces in patient-care areas are part of SP </a:t>
            </a:r>
            <a:endParaRPr sz="3700"/>
          </a:p>
          <a:p>
            <a:pPr marL="0" marR="0" lvl="0" indent="0" algn="l" rtl="0">
              <a:lnSpc>
                <a:spcPct val="159995"/>
              </a:lnSpc>
              <a:spcBef>
                <a:spcPts val="0"/>
              </a:spcBef>
              <a:spcAft>
                <a:spcPts val="0"/>
              </a:spcAft>
              <a:buNone/>
            </a:pPr>
            <a:endParaRPr sz="3700" b="1" i="0" u="none" strike="noStrike" cap="none">
              <a:solidFill>
                <a:srgbClr val="000000"/>
              </a:solidFill>
              <a:latin typeface="Arial"/>
              <a:ea typeface="Arial"/>
              <a:cs typeface="Arial"/>
              <a:sym typeface="Arial"/>
            </a:endParaRPr>
          </a:p>
          <a:p>
            <a:pPr marL="895404" marR="0" lvl="1" indent="-419317" algn="l" rtl="0">
              <a:lnSpc>
                <a:spcPct val="159995"/>
              </a:lnSpc>
              <a:spcBef>
                <a:spcPts val="0"/>
              </a:spcBef>
              <a:spcAft>
                <a:spcPts val="0"/>
              </a:spcAft>
              <a:buClr>
                <a:srgbClr val="000000"/>
              </a:buClr>
              <a:buSzPts val="3700"/>
              <a:buFont typeface="Arial"/>
              <a:buChar char="•"/>
            </a:pPr>
            <a:r>
              <a:rPr lang="en-US" sz="3700" b="1" i="0" u="none" strike="noStrike" cap="none">
                <a:solidFill>
                  <a:srgbClr val="000000"/>
                </a:solidFill>
                <a:latin typeface="Arial"/>
                <a:ea typeface="Arial"/>
                <a:cs typeface="Arial"/>
                <a:sym typeface="Arial"/>
              </a:rPr>
              <a:t>Clean and disinfect all frequently touched surfaces in patient-care areas</a:t>
            </a:r>
            <a:endParaRPr sz="3700"/>
          </a:p>
          <a:p>
            <a:pPr marL="0" marR="0" lvl="0" indent="0" algn="l" rtl="0">
              <a:lnSpc>
                <a:spcPct val="159995"/>
              </a:lnSpc>
              <a:spcBef>
                <a:spcPts val="0"/>
              </a:spcBef>
              <a:spcAft>
                <a:spcPts val="0"/>
              </a:spcAft>
              <a:buNone/>
            </a:pPr>
            <a:endParaRPr sz="3700" b="1" i="0" u="none" strike="noStrike" cap="none">
              <a:solidFill>
                <a:srgbClr val="000000"/>
              </a:solidFill>
              <a:latin typeface="Arial"/>
              <a:ea typeface="Arial"/>
              <a:cs typeface="Arial"/>
              <a:sym typeface="Arial"/>
            </a:endParaRPr>
          </a:p>
          <a:p>
            <a:pPr marL="895404" marR="0" lvl="1" indent="-419317" algn="l" rtl="0">
              <a:lnSpc>
                <a:spcPct val="159995"/>
              </a:lnSpc>
              <a:spcBef>
                <a:spcPts val="0"/>
              </a:spcBef>
              <a:spcAft>
                <a:spcPts val="0"/>
              </a:spcAft>
              <a:buClr>
                <a:srgbClr val="000000"/>
              </a:buClr>
              <a:buSzPts val="3700"/>
              <a:buFont typeface="Arial"/>
              <a:buChar char="•"/>
            </a:pPr>
            <a:r>
              <a:rPr lang="en-US" sz="3700" b="1" i="0" u="none" strike="noStrike" cap="none">
                <a:solidFill>
                  <a:srgbClr val="000000"/>
                </a:solidFill>
                <a:latin typeface="Arial"/>
                <a:ea typeface="Arial"/>
                <a:cs typeface="Arial"/>
                <a:sym typeface="Arial"/>
              </a:rPr>
              <a:t>EPA-registered disinfectants or detergents</a:t>
            </a:r>
            <a:endParaRPr sz="3700"/>
          </a:p>
          <a:p>
            <a:pPr marL="0" marR="0" lvl="0" indent="0" algn="l" rtl="0">
              <a:lnSpc>
                <a:spcPct val="159995"/>
              </a:lnSpc>
              <a:spcBef>
                <a:spcPts val="0"/>
              </a:spcBef>
              <a:spcAft>
                <a:spcPts val="0"/>
              </a:spcAft>
              <a:buNone/>
            </a:pPr>
            <a:endParaRPr sz="4147" b="1" i="0" u="none" strike="noStrike" cap="none">
              <a:solidFill>
                <a:srgbClr val="000000"/>
              </a:solidFill>
              <a:latin typeface="Arial"/>
              <a:ea typeface="Arial"/>
              <a:cs typeface="Arial"/>
              <a:sym typeface="Arial"/>
            </a:endParaRPr>
          </a:p>
        </p:txBody>
      </p:sp>
      <p:sp>
        <p:nvSpPr>
          <p:cNvPr id="267" name="Google Shape;267;p23"/>
          <p:cNvSpPr/>
          <p:nvPr/>
        </p:nvSpPr>
        <p:spPr>
          <a:xfrm>
            <a:off x="13554130" y="8632891"/>
            <a:ext cx="2038964" cy="1654109"/>
          </a:xfrm>
          <a:custGeom>
            <a:avLst/>
            <a:gdLst/>
            <a:ahLst/>
            <a:cxnLst/>
            <a:rect l="l" t="t" r="r" b="b"/>
            <a:pathLst>
              <a:path w="2038964" h="1654109" extrusionOk="0">
                <a:moveTo>
                  <a:pt x="0" y="0"/>
                </a:moveTo>
                <a:lnTo>
                  <a:pt x="2038963" y="0"/>
                </a:lnTo>
                <a:lnTo>
                  <a:pt x="2038963" y="1654109"/>
                </a:lnTo>
                <a:lnTo>
                  <a:pt x="0" y="1654109"/>
                </a:lnTo>
                <a:lnTo>
                  <a:pt x="0" y="0"/>
                </a:lnTo>
                <a:close/>
              </a:path>
            </a:pathLst>
          </a:custGeom>
          <a:blipFill rotWithShape="1">
            <a:blip r:embed="rId3">
              <a:alphaModFix/>
            </a:blip>
            <a:stretch>
              <a:fillRect/>
            </a:stretch>
          </a:blipFill>
          <a:ln>
            <a:noFill/>
          </a:ln>
        </p:spPr>
        <p:txBody>
          <a:bodyPr/>
          <a:lstStyle/>
          <a:p>
            <a:endParaRPr lang="en-US"/>
          </a:p>
        </p:txBody>
      </p:sp>
      <p:sp>
        <p:nvSpPr>
          <p:cNvPr id="268" name="Google Shape;268;p23"/>
          <p:cNvSpPr txBox="1"/>
          <p:nvPr/>
        </p:nvSpPr>
        <p:spPr>
          <a:xfrm>
            <a:off x="0" y="367700"/>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6. Environmental Disinfection</a:t>
            </a:r>
            <a:endParaRPr/>
          </a:p>
        </p:txBody>
      </p:sp>
      <p:sp>
        <p:nvSpPr>
          <p:cNvPr id="269" name="Google Shape;269;p23"/>
          <p:cNvSpPr/>
          <p:nvPr/>
        </p:nvSpPr>
        <p:spPr>
          <a:xfrm>
            <a:off x="15593093" y="6200775"/>
            <a:ext cx="2311769" cy="4114800"/>
          </a:xfrm>
          <a:custGeom>
            <a:avLst/>
            <a:gdLst/>
            <a:ahLst/>
            <a:cxnLst/>
            <a:rect l="l" t="t" r="r" b="b"/>
            <a:pathLst>
              <a:path w="2311769" h="4114800" extrusionOk="0">
                <a:moveTo>
                  <a:pt x="0" y="0"/>
                </a:moveTo>
                <a:lnTo>
                  <a:pt x="2311770" y="0"/>
                </a:lnTo>
                <a:lnTo>
                  <a:pt x="2311770"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270" name="Google Shape;270;p23"/>
          <p:cNvSpPr txBox="1"/>
          <p:nvPr/>
        </p:nvSpPr>
        <p:spPr>
          <a:xfrm>
            <a:off x="637900" y="9806751"/>
            <a:ext cx="50259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71" name="Google Shape;271;p23"/>
          <p:cNvSpPr/>
          <p:nvPr/>
        </p:nvSpPr>
        <p:spPr>
          <a:xfrm>
            <a:off x="0" y="-9"/>
            <a:ext cx="18288000" cy="1033272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5">
              <a:alphaModFix amt="13000"/>
            </a:blip>
            <a:stretch>
              <a:fillRect/>
            </a:stretch>
          </a:blipFill>
          <a:ln>
            <a:noFill/>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5"/>
        <p:cNvGrpSpPr/>
        <p:nvPr/>
      </p:nvGrpSpPr>
      <p:grpSpPr>
        <a:xfrm>
          <a:off x="0" y="0"/>
          <a:ext cx="0" cy="0"/>
          <a:chOff x="0" y="0"/>
          <a:chExt cx="0" cy="0"/>
        </a:xfrm>
      </p:grpSpPr>
      <p:sp>
        <p:nvSpPr>
          <p:cNvPr id="276" name="Google Shape;276;p24"/>
          <p:cNvSpPr/>
          <p:nvPr/>
        </p:nvSpPr>
        <p:spPr>
          <a:xfrm>
            <a:off x="11202007" y="4327453"/>
            <a:ext cx="3636455" cy="4114800"/>
          </a:xfrm>
          <a:custGeom>
            <a:avLst/>
            <a:gdLst/>
            <a:ahLst/>
            <a:cxnLst/>
            <a:rect l="l" t="t" r="r" b="b"/>
            <a:pathLst>
              <a:path w="3636455" h="4114800" extrusionOk="0">
                <a:moveTo>
                  <a:pt x="0" y="0"/>
                </a:moveTo>
                <a:lnTo>
                  <a:pt x="3636455" y="0"/>
                </a:lnTo>
                <a:lnTo>
                  <a:pt x="3636455"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277" name="Google Shape;277;p24"/>
          <p:cNvSpPr/>
          <p:nvPr/>
        </p:nvSpPr>
        <p:spPr>
          <a:xfrm>
            <a:off x="6030449" y="4665133"/>
            <a:ext cx="5018049" cy="4114800"/>
          </a:xfrm>
          <a:custGeom>
            <a:avLst/>
            <a:gdLst/>
            <a:ahLst/>
            <a:cxnLst/>
            <a:rect l="l" t="t" r="r" b="b"/>
            <a:pathLst>
              <a:path w="5018049" h="4114800" extrusionOk="0">
                <a:moveTo>
                  <a:pt x="0" y="0"/>
                </a:moveTo>
                <a:lnTo>
                  <a:pt x="5018049" y="0"/>
                </a:lnTo>
                <a:lnTo>
                  <a:pt x="5018049"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278" name="Google Shape;278;p24"/>
          <p:cNvSpPr/>
          <p:nvPr/>
        </p:nvSpPr>
        <p:spPr>
          <a:xfrm>
            <a:off x="2011699" y="4665133"/>
            <a:ext cx="3194114" cy="4114800"/>
          </a:xfrm>
          <a:custGeom>
            <a:avLst/>
            <a:gdLst/>
            <a:ahLst/>
            <a:cxnLst/>
            <a:rect l="l" t="t" r="r" b="b"/>
            <a:pathLst>
              <a:path w="3194114" h="4114800" extrusionOk="0">
                <a:moveTo>
                  <a:pt x="0" y="0"/>
                </a:moveTo>
                <a:lnTo>
                  <a:pt x="3194113" y="0"/>
                </a:lnTo>
                <a:lnTo>
                  <a:pt x="3194113"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
        <p:nvSpPr>
          <p:cNvPr id="279" name="Google Shape;279;p24"/>
          <p:cNvSpPr txBox="1"/>
          <p:nvPr/>
        </p:nvSpPr>
        <p:spPr>
          <a:xfrm>
            <a:off x="1295354" y="2069853"/>
            <a:ext cx="16492723" cy="2257599"/>
          </a:xfrm>
          <a:prstGeom prst="rect">
            <a:avLst/>
          </a:prstGeom>
          <a:noFill/>
          <a:ln>
            <a:noFill/>
          </a:ln>
        </p:spPr>
        <p:txBody>
          <a:bodyPr spcFirstLastPara="1" wrap="square" lIns="0" tIns="0" rIns="0" bIns="0" anchor="t" anchorCtr="0">
            <a:spAutoFit/>
          </a:bodyPr>
          <a:lstStyle/>
          <a:p>
            <a:pPr marL="818564" marR="0" lvl="1" indent="-409282" algn="l" rtl="0">
              <a:lnSpc>
                <a:spcPct val="160010"/>
              </a:lnSpc>
              <a:spcBef>
                <a:spcPts val="0"/>
              </a:spcBef>
              <a:spcAft>
                <a:spcPts val="0"/>
              </a:spcAft>
              <a:buClr>
                <a:srgbClr val="000000"/>
              </a:buClr>
              <a:buSzPts val="3791"/>
              <a:buFont typeface="Arial"/>
              <a:buChar char="•"/>
            </a:pPr>
            <a:r>
              <a:rPr lang="en-US" sz="3791" b="1" i="0" u="none" strike="noStrike" cap="none">
                <a:solidFill>
                  <a:srgbClr val="000000"/>
                </a:solidFill>
                <a:latin typeface="Arial"/>
                <a:ea typeface="Arial"/>
                <a:cs typeface="Arial"/>
                <a:sym typeface="Arial"/>
              </a:rPr>
              <a:t>Cleaning</a:t>
            </a:r>
            <a:endParaRPr/>
          </a:p>
          <a:p>
            <a:pPr marL="818564" marR="0" lvl="1" indent="-409282" algn="l" rtl="0">
              <a:lnSpc>
                <a:spcPct val="160010"/>
              </a:lnSpc>
              <a:spcBef>
                <a:spcPts val="0"/>
              </a:spcBef>
              <a:spcAft>
                <a:spcPts val="0"/>
              </a:spcAft>
              <a:buClr>
                <a:srgbClr val="000000"/>
              </a:buClr>
              <a:buSzPts val="3791"/>
              <a:buFont typeface="Arial"/>
              <a:buChar char="•"/>
            </a:pPr>
            <a:r>
              <a:rPr lang="en-US" sz="3791" b="1" i="0" u="none" strike="noStrike" cap="none">
                <a:solidFill>
                  <a:srgbClr val="000000"/>
                </a:solidFill>
                <a:latin typeface="Arial"/>
                <a:ea typeface="Arial"/>
                <a:cs typeface="Arial"/>
                <a:sym typeface="Arial"/>
              </a:rPr>
              <a:t>Sterilization or Disinfection of medical instruments/devices</a:t>
            </a:r>
            <a:endParaRPr/>
          </a:p>
          <a:p>
            <a:pPr marL="0" marR="0" lvl="0" indent="0" algn="l" rtl="0">
              <a:lnSpc>
                <a:spcPct val="160010"/>
              </a:lnSpc>
              <a:spcBef>
                <a:spcPts val="0"/>
              </a:spcBef>
              <a:spcAft>
                <a:spcPts val="0"/>
              </a:spcAft>
              <a:buNone/>
            </a:pPr>
            <a:endParaRPr sz="3791" b="1" i="0" u="none" strike="noStrike" cap="none">
              <a:solidFill>
                <a:srgbClr val="000000"/>
              </a:solidFill>
              <a:latin typeface="Arial"/>
              <a:ea typeface="Arial"/>
              <a:cs typeface="Arial"/>
              <a:sym typeface="Arial"/>
            </a:endParaRPr>
          </a:p>
        </p:txBody>
      </p:sp>
      <p:sp>
        <p:nvSpPr>
          <p:cNvPr id="280" name="Google Shape;280;p24"/>
          <p:cNvSpPr txBox="1"/>
          <p:nvPr/>
        </p:nvSpPr>
        <p:spPr>
          <a:xfrm>
            <a:off x="0"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7. Instrument/device Disinfection</a:t>
            </a:r>
            <a:endParaRPr/>
          </a:p>
        </p:txBody>
      </p:sp>
      <p:sp>
        <p:nvSpPr>
          <p:cNvPr id="281" name="Google Shape;281;p24"/>
          <p:cNvSpPr txBox="1"/>
          <p:nvPr/>
        </p:nvSpPr>
        <p:spPr>
          <a:xfrm>
            <a:off x="14017197" y="9774100"/>
            <a:ext cx="42708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82" name="Google Shape;282;p24"/>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6">
              <a:alphaModFix amt="13000"/>
            </a:blip>
            <a:stretch>
              <a:fillRect/>
            </a:stretch>
          </a:blipFill>
          <a:ln>
            <a:noFill/>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86"/>
        <p:cNvGrpSpPr/>
        <p:nvPr/>
      </p:nvGrpSpPr>
      <p:grpSpPr>
        <a:xfrm>
          <a:off x="0" y="0"/>
          <a:ext cx="0" cy="0"/>
          <a:chOff x="0" y="0"/>
          <a:chExt cx="0" cy="0"/>
        </a:xfrm>
      </p:grpSpPr>
      <p:sp>
        <p:nvSpPr>
          <p:cNvPr id="287" name="Google Shape;287;p25"/>
          <p:cNvSpPr txBox="1"/>
          <p:nvPr/>
        </p:nvSpPr>
        <p:spPr>
          <a:xfrm>
            <a:off x="277226" y="2540176"/>
            <a:ext cx="18010800" cy="5301300"/>
          </a:xfrm>
          <a:prstGeom prst="rect">
            <a:avLst/>
          </a:prstGeom>
          <a:noFill/>
          <a:ln>
            <a:noFill/>
          </a:ln>
        </p:spPr>
        <p:txBody>
          <a:bodyPr spcFirstLastPara="1" wrap="square" lIns="0" tIns="0" rIns="0" bIns="0" anchor="t" anchorCtr="0">
            <a:spAutoFit/>
          </a:bodyPr>
          <a:lstStyle/>
          <a:p>
            <a:pPr marL="826188" marR="0" lvl="1" indent="-413094" algn="l" rtl="0">
              <a:lnSpc>
                <a:spcPct val="160052"/>
              </a:lnSpc>
              <a:spcBef>
                <a:spcPts val="0"/>
              </a:spcBef>
              <a:spcAft>
                <a:spcPts val="0"/>
              </a:spcAft>
              <a:buClr>
                <a:srgbClr val="000000"/>
              </a:buClr>
              <a:buSzPts val="3825"/>
              <a:buFont typeface="Arial"/>
              <a:buChar char="•"/>
            </a:pPr>
            <a:r>
              <a:rPr lang="en-US" sz="3825" b="1"/>
              <a:t>R</a:t>
            </a:r>
            <a:r>
              <a:rPr lang="en-US" sz="3825" b="1" i="0" u="none" strike="noStrike" cap="none">
                <a:solidFill>
                  <a:srgbClr val="000000"/>
                </a:solidFill>
                <a:latin typeface="Arial"/>
                <a:ea typeface="Arial"/>
                <a:cs typeface="Arial"/>
                <a:sym typeface="Arial"/>
              </a:rPr>
              <a:t>ational, </a:t>
            </a:r>
            <a:r>
              <a:rPr lang="en-US" sz="3825" b="1"/>
              <a:t>S</a:t>
            </a:r>
            <a:r>
              <a:rPr lang="en-US" sz="3825" b="1" i="0" u="none" strike="noStrike" cap="none">
                <a:solidFill>
                  <a:srgbClr val="000000"/>
                </a:solidFill>
                <a:latin typeface="Arial"/>
                <a:ea typeface="Arial"/>
                <a:cs typeface="Arial"/>
                <a:sym typeface="Arial"/>
              </a:rPr>
              <a:t>ystematic approach to the use of antimicrobial agents to achieve optimal outcomes. </a:t>
            </a:r>
            <a:endParaRPr/>
          </a:p>
          <a:p>
            <a:pPr marL="0" marR="0" lvl="0" indent="0" algn="l" rtl="0">
              <a:lnSpc>
                <a:spcPct val="160010"/>
              </a:lnSpc>
              <a:spcBef>
                <a:spcPts val="0"/>
              </a:spcBef>
              <a:spcAft>
                <a:spcPts val="0"/>
              </a:spcAft>
              <a:buNone/>
            </a:pPr>
            <a:endParaRPr sz="3825" b="1" i="0" u="none" strike="noStrike" cap="none">
              <a:solidFill>
                <a:srgbClr val="000000"/>
              </a:solidFill>
              <a:latin typeface="Arial"/>
              <a:ea typeface="Arial"/>
              <a:cs typeface="Arial"/>
              <a:sym typeface="Arial"/>
            </a:endParaRPr>
          </a:p>
          <a:p>
            <a:pPr marL="826188" marR="0" lvl="1" indent="-413094" algn="l" rtl="0">
              <a:lnSpc>
                <a:spcPct val="160052"/>
              </a:lnSpc>
              <a:spcBef>
                <a:spcPts val="0"/>
              </a:spcBef>
              <a:spcAft>
                <a:spcPts val="0"/>
              </a:spcAft>
              <a:buClr>
                <a:srgbClr val="000000"/>
              </a:buClr>
              <a:buSzPts val="3825"/>
              <a:buFont typeface="Arial"/>
              <a:buChar char="•"/>
            </a:pPr>
            <a:r>
              <a:rPr lang="en-US" sz="3825" b="1" i="0" u="none" strike="noStrike" cap="none">
                <a:solidFill>
                  <a:srgbClr val="000000"/>
                </a:solidFill>
                <a:latin typeface="Arial"/>
                <a:ea typeface="Arial"/>
                <a:cs typeface="Arial"/>
                <a:sym typeface="Arial"/>
              </a:rPr>
              <a:t>It is primarily to: </a:t>
            </a:r>
            <a:endParaRPr/>
          </a:p>
          <a:p>
            <a:pPr marL="0" marR="0" lvl="0" indent="0" algn="just" rtl="0">
              <a:lnSpc>
                <a:spcPct val="160010"/>
              </a:lnSpc>
              <a:spcBef>
                <a:spcPts val="0"/>
              </a:spcBef>
              <a:spcAft>
                <a:spcPts val="0"/>
              </a:spcAft>
              <a:buNone/>
            </a:pPr>
            <a:endParaRPr sz="3825" b="1" i="0" u="none" strike="noStrike" cap="none">
              <a:solidFill>
                <a:srgbClr val="000000"/>
              </a:solidFill>
              <a:latin typeface="Arial"/>
              <a:ea typeface="Arial"/>
              <a:cs typeface="Arial"/>
              <a:sym typeface="Arial"/>
            </a:endParaRPr>
          </a:p>
          <a:p>
            <a:pPr marL="0" marR="0" lvl="0" indent="0" algn="l" rtl="0">
              <a:lnSpc>
                <a:spcPct val="160010"/>
              </a:lnSpc>
              <a:spcBef>
                <a:spcPts val="0"/>
              </a:spcBef>
              <a:spcAft>
                <a:spcPts val="0"/>
              </a:spcAft>
              <a:buNone/>
            </a:pPr>
            <a:endParaRPr sz="3825" b="1" i="0" u="none" strike="noStrike" cap="none">
              <a:solidFill>
                <a:srgbClr val="000000"/>
              </a:solidFill>
              <a:latin typeface="Arial"/>
              <a:ea typeface="Arial"/>
              <a:cs typeface="Arial"/>
              <a:sym typeface="Arial"/>
            </a:endParaRPr>
          </a:p>
        </p:txBody>
      </p:sp>
      <p:sp>
        <p:nvSpPr>
          <p:cNvPr id="288" name="Google Shape;288;p25"/>
          <p:cNvSpPr txBox="1"/>
          <p:nvPr/>
        </p:nvSpPr>
        <p:spPr>
          <a:xfrm>
            <a:off x="100759" y="666750"/>
            <a:ext cx="18187241"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Antimicrobial Stewardship</a:t>
            </a:r>
            <a:endParaRPr/>
          </a:p>
        </p:txBody>
      </p:sp>
      <p:sp>
        <p:nvSpPr>
          <p:cNvPr id="289" name="Google Shape;289;p25"/>
          <p:cNvSpPr txBox="1"/>
          <p:nvPr/>
        </p:nvSpPr>
        <p:spPr>
          <a:xfrm>
            <a:off x="5121602" y="4771793"/>
            <a:ext cx="15534300" cy="4067100"/>
          </a:xfrm>
          <a:prstGeom prst="rect">
            <a:avLst/>
          </a:prstGeom>
          <a:noFill/>
          <a:ln>
            <a:noFill/>
          </a:ln>
        </p:spPr>
        <p:txBody>
          <a:bodyPr spcFirstLastPara="1" wrap="square" lIns="0" tIns="0" rIns="0" bIns="0" anchor="t" anchorCtr="0">
            <a:spAutoFit/>
          </a:bodyPr>
          <a:lstStyle/>
          <a:p>
            <a:pPr marL="770998" marR="0" lvl="1" indent="-385499" algn="just" rtl="0">
              <a:lnSpc>
                <a:spcPct val="159983"/>
              </a:lnSpc>
              <a:spcBef>
                <a:spcPts val="0"/>
              </a:spcBef>
              <a:spcAft>
                <a:spcPts val="0"/>
              </a:spcAft>
              <a:buClr>
                <a:srgbClr val="000000"/>
              </a:buClr>
              <a:buSzPts val="3571"/>
              <a:buFont typeface="Arial"/>
              <a:buAutoNum type="arabicPeriod"/>
            </a:pPr>
            <a:r>
              <a:rPr lang="en-US" sz="3571" b="1"/>
              <a:t>O</a:t>
            </a:r>
            <a:r>
              <a:rPr lang="en-US" sz="3571" b="1" i="0" u="none" strike="noStrike" cap="none">
                <a:solidFill>
                  <a:srgbClr val="000000"/>
                </a:solidFill>
                <a:latin typeface="Arial"/>
                <a:ea typeface="Arial"/>
                <a:cs typeface="Arial"/>
                <a:sym typeface="Arial"/>
              </a:rPr>
              <a:t>ptimise antimicrobial use </a:t>
            </a:r>
            <a:endParaRPr/>
          </a:p>
          <a:p>
            <a:pPr marL="770998" marR="0" lvl="1" indent="-385499" algn="just" rtl="0">
              <a:lnSpc>
                <a:spcPct val="159983"/>
              </a:lnSpc>
              <a:spcBef>
                <a:spcPts val="0"/>
              </a:spcBef>
              <a:spcAft>
                <a:spcPts val="0"/>
              </a:spcAft>
              <a:buClr>
                <a:srgbClr val="000000"/>
              </a:buClr>
              <a:buSzPts val="3571"/>
              <a:buFont typeface="Arial"/>
              <a:buAutoNum type="arabicPeriod"/>
            </a:pPr>
            <a:r>
              <a:rPr lang="en-US" sz="3571" b="1"/>
              <a:t>R</a:t>
            </a:r>
            <a:r>
              <a:rPr lang="en-US" sz="3571" b="1" i="0" u="none" strike="noStrike" cap="none">
                <a:solidFill>
                  <a:srgbClr val="000000"/>
                </a:solidFill>
                <a:latin typeface="Arial"/>
                <a:ea typeface="Arial"/>
                <a:cs typeface="Arial"/>
                <a:sym typeface="Arial"/>
              </a:rPr>
              <a:t>educe the emergence of antibiotic resistance</a:t>
            </a:r>
            <a:endParaRPr/>
          </a:p>
          <a:p>
            <a:pPr marL="770998" marR="0" lvl="1" indent="-385499" algn="just" rtl="0">
              <a:lnSpc>
                <a:spcPct val="159983"/>
              </a:lnSpc>
              <a:spcBef>
                <a:spcPts val="0"/>
              </a:spcBef>
              <a:spcAft>
                <a:spcPts val="0"/>
              </a:spcAft>
              <a:buClr>
                <a:srgbClr val="000000"/>
              </a:buClr>
              <a:buSzPts val="3571"/>
              <a:buFont typeface="Arial"/>
              <a:buAutoNum type="arabicPeriod"/>
            </a:pPr>
            <a:r>
              <a:rPr lang="en-US" sz="3571" b="1"/>
              <a:t>I</a:t>
            </a:r>
            <a:r>
              <a:rPr lang="en-US" sz="3571" b="1" i="0" u="none" strike="noStrike" cap="none">
                <a:solidFill>
                  <a:srgbClr val="000000"/>
                </a:solidFill>
                <a:latin typeface="Arial"/>
                <a:ea typeface="Arial"/>
                <a:cs typeface="Arial"/>
                <a:sym typeface="Arial"/>
              </a:rPr>
              <a:t>mprove patient outcomes</a:t>
            </a:r>
            <a:endParaRPr/>
          </a:p>
          <a:p>
            <a:pPr marL="770998" marR="0" lvl="1" indent="-385499" algn="just" rtl="0">
              <a:lnSpc>
                <a:spcPct val="159983"/>
              </a:lnSpc>
              <a:spcBef>
                <a:spcPts val="0"/>
              </a:spcBef>
              <a:spcAft>
                <a:spcPts val="0"/>
              </a:spcAft>
              <a:buClr>
                <a:srgbClr val="000000"/>
              </a:buClr>
              <a:buSzPts val="3571"/>
              <a:buFont typeface="Arial"/>
              <a:buAutoNum type="arabicPeriod"/>
            </a:pPr>
            <a:r>
              <a:rPr lang="en-US" sz="3571" b="1"/>
              <a:t>P</a:t>
            </a:r>
            <a:r>
              <a:rPr lang="en-US" sz="3571" b="1" i="0" u="none" strike="noStrike" cap="none">
                <a:solidFill>
                  <a:srgbClr val="000000"/>
                </a:solidFill>
                <a:latin typeface="Arial"/>
                <a:ea typeface="Arial"/>
                <a:cs typeface="Arial"/>
                <a:sym typeface="Arial"/>
              </a:rPr>
              <a:t>rovide cost effective therapy</a:t>
            </a:r>
            <a:endParaRPr/>
          </a:p>
          <a:p>
            <a:pPr marL="0" marR="0" lvl="0" indent="0" algn="l" rtl="0">
              <a:lnSpc>
                <a:spcPct val="159983"/>
              </a:lnSpc>
              <a:spcBef>
                <a:spcPts val="0"/>
              </a:spcBef>
              <a:spcAft>
                <a:spcPts val="0"/>
              </a:spcAft>
              <a:buNone/>
            </a:pPr>
            <a:endParaRPr sz="3571" b="1" i="0" u="none" strike="noStrike" cap="none">
              <a:solidFill>
                <a:srgbClr val="000000"/>
              </a:solidFill>
              <a:latin typeface="Arial"/>
              <a:ea typeface="Arial"/>
              <a:cs typeface="Arial"/>
              <a:sym typeface="Arial"/>
            </a:endParaRPr>
          </a:p>
        </p:txBody>
      </p:sp>
      <p:sp>
        <p:nvSpPr>
          <p:cNvPr id="290" name="Google Shape;290;p25"/>
          <p:cNvSpPr txBox="1"/>
          <p:nvPr/>
        </p:nvSpPr>
        <p:spPr>
          <a:xfrm>
            <a:off x="13359025" y="9734216"/>
            <a:ext cx="49290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291" name="Google Shape;291;p25"/>
          <p:cNvSpPr/>
          <p:nvPr/>
        </p:nvSpPr>
        <p:spPr>
          <a:xfrm>
            <a:off x="0" y="914400"/>
            <a:ext cx="18288000" cy="93726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95"/>
        <p:cNvGrpSpPr/>
        <p:nvPr/>
      </p:nvGrpSpPr>
      <p:grpSpPr>
        <a:xfrm>
          <a:off x="0" y="0"/>
          <a:ext cx="0" cy="0"/>
          <a:chOff x="0" y="0"/>
          <a:chExt cx="0" cy="0"/>
        </a:xfrm>
      </p:grpSpPr>
      <p:sp>
        <p:nvSpPr>
          <p:cNvPr id="296" name="Google Shape;296;p2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0"/>
        <p:cNvGrpSpPr/>
        <p:nvPr/>
      </p:nvGrpSpPr>
      <p:grpSpPr>
        <a:xfrm>
          <a:off x="0" y="0"/>
          <a:ext cx="0" cy="0"/>
          <a:chOff x="0" y="0"/>
          <a:chExt cx="0" cy="0"/>
        </a:xfrm>
      </p:grpSpPr>
      <p:sp>
        <p:nvSpPr>
          <p:cNvPr id="301" name="Google Shape;301;p27"/>
          <p:cNvSpPr/>
          <p:nvPr/>
        </p:nvSpPr>
        <p:spPr>
          <a:xfrm>
            <a:off x="4002273" y="497278"/>
            <a:ext cx="10028965" cy="9325948"/>
          </a:xfrm>
          <a:custGeom>
            <a:avLst/>
            <a:gdLst/>
            <a:ahLst/>
            <a:cxnLst/>
            <a:rect l="l" t="t" r="r" b="b"/>
            <a:pathLst>
              <a:path w="10028965" h="9325948" extrusionOk="0">
                <a:moveTo>
                  <a:pt x="0" y="0"/>
                </a:moveTo>
                <a:lnTo>
                  <a:pt x="10028965" y="0"/>
                </a:lnTo>
                <a:lnTo>
                  <a:pt x="10028965" y="9325948"/>
                </a:lnTo>
                <a:lnTo>
                  <a:pt x="0" y="9325948"/>
                </a:lnTo>
                <a:lnTo>
                  <a:pt x="0" y="0"/>
                </a:lnTo>
                <a:close/>
              </a:path>
            </a:pathLst>
          </a:custGeom>
          <a:blipFill rotWithShape="1">
            <a:blip r:embed="rId3">
              <a:alphaModFix/>
            </a:blip>
            <a:stretch>
              <a:fillRect t="-2067" b="-53260"/>
            </a:stretch>
          </a:blipFill>
          <a:ln>
            <a:noFill/>
          </a:ln>
        </p:spPr>
        <p:txBody>
          <a:bodyPr/>
          <a:lstStyle/>
          <a:p>
            <a:endParaRPr lang="en-US"/>
          </a:p>
        </p:txBody>
      </p:sp>
      <p:sp>
        <p:nvSpPr>
          <p:cNvPr id="302" name="Google Shape;302;p27"/>
          <p:cNvSpPr txBox="1"/>
          <p:nvPr/>
        </p:nvSpPr>
        <p:spPr>
          <a:xfrm>
            <a:off x="12183422" y="9823215"/>
            <a:ext cx="68544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a:t>
            </a:r>
            <a:r>
              <a:rPr lang="en-US" sz="1599"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Global Alliance for Infections in Surgery</a:t>
            </a:r>
            <a:endParaRPr/>
          </a:p>
        </p:txBody>
      </p:sp>
      <p:sp>
        <p:nvSpPr>
          <p:cNvPr id="303" name="Google Shape;303;p27"/>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5">
              <a:alphaModFix amt="5000"/>
            </a:blip>
            <a:stretch>
              <a:fillRect/>
            </a:stretch>
          </a:blipFill>
          <a:ln>
            <a:noFill/>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7"/>
        <p:cNvGrpSpPr/>
        <p:nvPr/>
      </p:nvGrpSpPr>
      <p:grpSpPr>
        <a:xfrm>
          <a:off x="0" y="0"/>
          <a:ext cx="0" cy="0"/>
          <a:chOff x="0" y="0"/>
          <a:chExt cx="0" cy="0"/>
        </a:xfrm>
      </p:grpSpPr>
      <p:sp>
        <p:nvSpPr>
          <p:cNvPr id="308" name="Google Shape;308;p30"/>
          <p:cNvSpPr/>
          <p:nvPr/>
        </p:nvSpPr>
        <p:spPr>
          <a:xfrm>
            <a:off x="862861" y="0"/>
            <a:ext cx="15804678" cy="6483591"/>
          </a:xfrm>
          <a:custGeom>
            <a:avLst/>
            <a:gdLst/>
            <a:ahLst/>
            <a:cxnLst/>
            <a:rect l="l" t="t" r="r" b="b"/>
            <a:pathLst>
              <a:path w="15804678" h="6483591" extrusionOk="0">
                <a:moveTo>
                  <a:pt x="0" y="0"/>
                </a:moveTo>
                <a:lnTo>
                  <a:pt x="15804678" y="0"/>
                </a:lnTo>
                <a:lnTo>
                  <a:pt x="15804678" y="6483591"/>
                </a:lnTo>
                <a:lnTo>
                  <a:pt x="0" y="6483591"/>
                </a:lnTo>
                <a:lnTo>
                  <a:pt x="0" y="0"/>
                </a:lnTo>
                <a:close/>
              </a:path>
            </a:pathLst>
          </a:custGeom>
          <a:blipFill rotWithShape="1">
            <a:blip r:embed="rId3">
              <a:alphaModFix/>
            </a:blip>
            <a:stretch>
              <a:fillRect l="-1086" t="-574" b="-84655"/>
            </a:stretch>
          </a:blipFill>
          <a:ln>
            <a:noFill/>
          </a:ln>
        </p:spPr>
        <p:txBody>
          <a:bodyPr/>
          <a:lstStyle/>
          <a:p>
            <a:endParaRPr lang="en-US"/>
          </a:p>
        </p:txBody>
      </p:sp>
      <p:sp>
        <p:nvSpPr>
          <p:cNvPr id="309" name="Google Shape;309;p30"/>
          <p:cNvSpPr/>
          <p:nvPr/>
        </p:nvSpPr>
        <p:spPr>
          <a:xfrm>
            <a:off x="1241661" y="6762887"/>
            <a:ext cx="14209786" cy="3524113"/>
          </a:xfrm>
          <a:custGeom>
            <a:avLst/>
            <a:gdLst/>
            <a:ahLst/>
            <a:cxnLst/>
            <a:rect l="l" t="t" r="r" b="b"/>
            <a:pathLst>
              <a:path w="14209786" h="3524113" extrusionOk="0">
                <a:moveTo>
                  <a:pt x="0" y="0"/>
                </a:moveTo>
                <a:lnTo>
                  <a:pt x="14209786" y="0"/>
                </a:lnTo>
                <a:lnTo>
                  <a:pt x="14209786" y="3524113"/>
                </a:lnTo>
                <a:lnTo>
                  <a:pt x="0" y="3524113"/>
                </a:lnTo>
                <a:lnTo>
                  <a:pt x="0" y="0"/>
                </a:lnTo>
                <a:close/>
              </a:path>
            </a:pathLst>
          </a:custGeom>
          <a:blipFill rotWithShape="1">
            <a:blip r:embed="rId3">
              <a:alphaModFix/>
            </a:blip>
            <a:stretch>
              <a:fillRect l="-1086" t="-185226" b="-21155"/>
            </a:stretch>
          </a:blipFill>
          <a:ln>
            <a:noFill/>
          </a:ln>
        </p:spPr>
        <p:txBody>
          <a:bodyPr/>
          <a:lstStyle/>
          <a:p>
            <a:endParaRPr lang="en-US"/>
          </a:p>
        </p:txBody>
      </p:sp>
      <p:sp>
        <p:nvSpPr>
          <p:cNvPr id="310" name="Google Shape;310;p30"/>
          <p:cNvSpPr txBox="1"/>
          <p:nvPr/>
        </p:nvSpPr>
        <p:spPr>
          <a:xfrm>
            <a:off x="14036873" y="10013322"/>
            <a:ext cx="42108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Bansidhar Tarai</a:t>
            </a:r>
            <a:endParaRPr/>
          </a:p>
        </p:txBody>
      </p:sp>
      <p:sp>
        <p:nvSpPr>
          <p:cNvPr id="311" name="Google Shape;311;p30"/>
          <p:cNvSpPr/>
          <p:nvPr/>
        </p:nvSpPr>
        <p:spPr>
          <a:xfrm>
            <a:off x="-40175"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13000"/>
            </a:blip>
            <a:stretch>
              <a:fillRect/>
            </a:stretch>
          </a:blipFill>
          <a:ln>
            <a:noFill/>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7b99888c25_0_4"/>
          <p:cNvSpPr/>
          <p:nvPr/>
        </p:nvSpPr>
        <p:spPr>
          <a:xfrm>
            <a:off x="-40175"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pic>
        <p:nvPicPr>
          <p:cNvPr id="318" name="Google Shape;318;g37b99888c25_0_4"/>
          <p:cNvPicPr preferRelativeResize="0"/>
          <p:nvPr/>
        </p:nvPicPr>
        <p:blipFill>
          <a:blip r:embed="rId4">
            <a:alphaModFix/>
          </a:blip>
          <a:stretch>
            <a:fillRect/>
          </a:stretch>
        </p:blipFill>
        <p:spPr>
          <a:xfrm>
            <a:off x="2671763" y="604838"/>
            <a:ext cx="13249275" cy="9382125"/>
          </a:xfrm>
          <a:prstGeom prst="rect">
            <a:avLst/>
          </a:prstGeom>
          <a:noFill/>
          <a:ln>
            <a:noFill/>
          </a:ln>
        </p:spPr>
      </p:pic>
      <p:sp>
        <p:nvSpPr>
          <p:cNvPr id="319" name="Google Shape;319;g37b99888c25_0_4"/>
          <p:cNvSpPr txBox="1"/>
          <p:nvPr/>
        </p:nvSpPr>
        <p:spPr>
          <a:xfrm>
            <a:off x="14495699" y="9794025"/>
            <a:ext cx="37923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Bansidhar Tarai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7b99888c25_0_12"/>
          <p:cNvSpPr/>
          <p:nvPr/>
        </p:nvSpPr>
        <p:spPr>
          <a:xfrm>
            <a:off x="-40175"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pic>
        <p:nvPicPr>
          <p:cNvPr id="326" name="Google Shape;326;g37b99888c25_0_12"/>
          <p:cNvPicPr preferRelativeResize="0"/>
          <p:nvPr/>
        </p:nvPicPr>
        <p:blipFill>
          <a:blip r:embed="rId4">
            <a:alphaModFix/>
          </a:blip>
          <a:stretch>
            <a:fillRect/>
          </a:stretch>
        </p:blipFill>
        <p:spPr>
          <a:xfrm>
            <a:off x="1217584" y="15302"/>
            <a:ext cx="14077950" cy="10115550"/>
          </a:xfrm>
          <a:prstGeom prst="rect">
            <a:avLst/>
          </a:prstGeom>
          <a:noFill/>
          <a:ln>
            <a:noFill/>
          </a:ln>
        </p:spPr>
      </p:pic>
      <p:sp>
        <p:nvSpPr>
          <p:cNvPr id="327" name="Google Shape;327;g37b99888c25_0_12"/>
          <p:cNvSpPr txBox="1"/>
          <p:nvPr/>
        </p:nvSpPr>
        <p:spPr>
          <a:xfrm>
            <a:off x="14885639" y="9794025"/>
            <a:ext cx="37923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Bansidhar Tarai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8"/>
        <p:cNvGrpSpPr/>
        <p:nvPr/>
      </p:nvGrpSpPr>
      <p:grpSpPr>
        <a:xfrm>
          <a:off x="0" y="0"/>
          <a:ext cx="0" cy="0"/>
          <a:chOff x="0" y="0"/>
          <a:chExt cx="0" cy="0"/>
        </a:xfrm>
      </p:grpSpPr>
      <p:sp>
        <p:nvSpPr>
          <p:cNvPr id="109" name="Google Shape;109;p4"/>
          <p:cNvSpPr/>
          <p:nvPr/>
        </p:nvSpPr>
        <p:spPr>
          <a:xfrm>
            <a:off x="17197059" y="6767293"/>
            <a:ext cx="652285" cy="1002113"/>
          </a:xfrm>
          <a:custGeom>
            <a:avLst/>
            <a:gdLst/>
            <a:ahLst/>
            <a:cxnLst/>
            <a:rect l="l" t="t" r="r" b="b"/>
            <a:pathLst>
              <a:path w="652285" h="1002113" extrusionOk="0">
                <a:moveTo>
                  <a:pt x="0" y="0"/>
                </a:moveTo>
                <a:lnTo>
                  <a:pt x="652285" y="0"/>
                </a:lnTo>
                <a:lnTo>
                  <a:pt x="652285" y="1002114"/>
                </a:lnTo>
                <a:lnTo>
                  <a:pt x="0" y="1002114"/>
                </a:lnTo>
                <a:lnTo>
                  <a:pt x="0" y="0"/>
                </a:lnTo>
                <a:close/>
              </a:path>
            </a:pathLst>
          </a:custGeom>
          <a:blipFill rotWithShape="1">
            <a:blip r:embed="rId3">
              <a:alphaModFix/>
            </a:blip>
            <a:stretch>
              <a:fillRect/>
            </a:stretch>
          </a:blipFill>
          <a:ln>
            <a:noFill/>
          </a:ln>
        </p:spPr>
        <p:txBody>
          <a:bodyPr/>
          <a:lstStyle/>
          <a:p>
            <a:endParaRPr lang="en-US"/>
          </a:p>
        </p:txBody>
      </p:sp>
      <p:sp>
        <p:nvSpPr>
          <p:cNvPr id="110" name="Google Shape;110;p4"/>
          <p:cNvSpPr/>
          <p:nvPr/>
        </p:nvSpPr>
        <p:spPr>
          <a:xfrm>
            <a:off x="0" y="-797324"/>
            <a:ext cx="18288000" cy="18288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9999"/>
            </a:blip>
            <a:stretch>
              <a:fillRect/>
            </a:stretch>
          </a:blipFill>
          <a:ln>
            <a:noFill/>
          </a:ln>
        </p:spPr>
        <p:txBody>
          <a:bodyPr/>
          <a:lstStyle/>
          <a:p>
            <a:endParaRPr lang="en-US"/>
          </a:p>
        </p:txBody>
      </p:sp>
      <p:sp>
        <p:nvSpPr>
          <p:cNvPr id="111" name="Google Shape;111;p4"/>
          <p:cNvSpPr txBox="1"/>
          <p:nvPr/>
        </p:nvSpPr>
        <p:spPr>
          <a:xfrm>
            <a:off x="735712" y="2429705"/>
            <a:ext cx="16230600" cy="608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0973" b="1" i="1" u="none" strike="noStrike" cap="none">
                <a:solidFill>
                  <a:srgbClr val="000000"/>
                </a:solidFill>
                <a:latin typeface="Arial"/>
                <a:ea typeface="Arial"/>
                <a:cs typeface="Arial"/>
                <a:sym typeface="Arial"/>
              </a:rPr>
              <a:t>Understanding Antimicrobial Resistance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7b99888c25_0_18"/>
          <p:cNvSpPr/>
          <p:nvPr/>
        </p:nvSpPr>
        <p:spPr>
          <a:xfrm>
            <a:off x="-40175"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pic>
        <p:nvPicPr>
          <p:cNvPr id="334" name="Google Shape;334;g37b99888c25_0_18"/>
          <p:cNvPicPr preferRelativeResize="0"/>
          <p:nvPr/>
        </p:nvPicPr>
        <p:blipFill>
          <a:blip r:embed="rId4">
            <a:alphaModFix/>
          </a:blip>
          <a:stretch>
            <a:fillRect/>
          </a:stretch>
        </p:blipFill>
        <p:spPr>
          <a:xfrm>
            <a:off x="1176647" y="-3267"/>
            <a:ext cx="14011275" cy="10115550"/>
          </a:xfrm>
          <a:prstGeom prst="rect">
            <a:avLst/>
          </a:prstGeom>
          <a:noFill/>
          <a:ln>
            <a:noFill/>
          </a:ln>
        </p:spPr>
      </p:pic>
      <p:sp>
        <p:nvSpPr>
          <p:cNvPr id="335" name="Google Shape;335;g37b99888c25_0_18"/>
          <p:cNvSpPr txBox="1"/>
          <p:nvPr/>
        </p:nvSpPr>
        <p:spPr>
          <a:xfrm>
            <a:off x="14904208" y="9794025"/>
            <a:ext cx="37923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Bansidhar Tarai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9"/>
        <p:cNvGrpSpPr/>
        <p:nvPr/>
      </p:nvGrpSpPr>
      <p:grpSpPr>
        <a:xfrm>
          <a:off x="0" y="0"/>
          <a:ext cx="0" cy="0"/>
          <a:chOff x="0" y="0"/>
          <a:chExt cx="0" cy="0"/>
        </a:xfrm>
      </p:grpSpPr>
      <p:sp>
        <p:nvSpPr>
          <p:cNvPr id="340" name="Google Shape;340;p31"/>
          <p:cNvSpPr/>
          <p:nvPr/>
        </p:nvSpPr>
        <p:spPr>
          <a:xfrm>
            <a:off x="3425" y="402550"/>
            <a:ext cx="18294858" cy="8934989"/>
          </a:xfrm>
          <a:custGeom>
            <a:avLst/>
            <a:gdLst/>
            <a:ahLst/>
            <a:cxnLst/>
            <a:rect l="l" t="t" r="r" b="b"/>
            <a:pathLst>
              <a:path w="17259300" h="8122717" extrusionOk="0">
                <a:moveTo>
                  <a:pt x="0" y="0"/>
                </a:moveTo>
                <a:lnTo>
                  <a:pt x="17259300" y="0"/>
                </a:lnTo>
                <a:lnTo>
                  <a:pt x="17259300" y="8122717"/>
                </a:lnTo>
                <a:lnTo>
                  <a:pt x="0" y="8122717"/>
                </a:lnTo>
                <a:lnTo>
                  <a:pt x="0" y="0"/>
                </a:lnTo>
                <a:close/>
              </a:path>
            </a:pathLst>
          </a:custGeom>
          <a:blipFill rotWithShape="1">
            <a:blip r:embed="rId3">
              <a:alphaModFix/>
            </a:blip>
            <a:stretch>
              <a:fillRect/>
            </a:stretch>
          </a:blipFill>
          <a:ln>
            <a:noFill/>
          </a:ln>
        </p:spPr>
        <p:txBody>
          <a:bodyPr/>
          <a:lstStyle/>
          <a:p>
            <a:endParaRPr lang="en-US"/>
          </a:p>
        </p:txBody>
      </p:sp>
      <p:sp>
        <p:nvSpPr>
          <p:cNvPr id="341" name="Google Shape;341;p31"/>
          <p:cNvSpPr txBox="1"/>
          <p:nvPr/>
        </p:nvSpPr>
        <p:spPr>
          <a:xfrm>
            <a:off x="14495699" y="9794025"/>
            <a:ext cx="37923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Bansidhar Tarai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45"/>
        <p:cNvGrpSpPr/>
        <p:nvPr/>
      </p:nvGrpSpPr>
      <p:grpSpPr>
        <a:xfrm>
          <a:off x="0" y="0"/>
          <a:ext cx="0" cy="0"/>
          <a:chOff x="0" y="0"/>
          <a:chExt cx="0" cy="0"/>
        </a:xfrm>
      </p:grpSpPr>
      <p:sp>
        <p:nvSpPr>
          <p:cNvPr id="346" name="Google Shape;346;p33"/>
          <p:cNvSpPr/>
          <p:nvPr/>
        </p:nvSpPr>
        <p:spPr>
          <a:xfrm>
            <a:off x="1975606" y="266504"/>
            <a:ext cx="14336787" cy="9275492"/>
          </a:xfrm>
          <a:custGeom>
            <a:avLst/>
            <a:gdLst/>
            <a:ahLst/>
            <a:cxnLst/>
            <a:rect l="l" t="t" r="r" b="b"/>
            <a:pathLst>
              <a:path w="14336787" h="9275492" extrusionOk="0">
                <a:moveTo>
                  <a:pt x="0" y="0"/>
                </a:moveTo>
                <a:lnTo>
                  <a:pt x="14336788" y="0"/>
                </a:lnTo>
                <a:lnTo>
                  <a:pt x="14336788" y="9275492"/>
                </a:lnTo>
                <a:lnTo>
                  <a:pt x="0" y="9275492"/>
                </a:lnTo>
                <a:lnTo>
                  <a:pt x="0" y="0"/>
                </a:lnTo>
                <a:close/>
              </a:path>
            </a:pathLst>
          </a:custGeom>
          <a:blipFill rotWithShape="1">
            <a:blip r:embed="rId3">
              <a:alphaModFix/>
            </a:blip>
            <a:stretch>
              <a:fillRect t="-7714"/>
            </a:stretch>
          </a:blipFill>
          <a:ln>
            <a:noFill/>
          </a:ln>
        </p:spPr>
        <p:txBody>
          <a:bodyPr/>
          <a:lstStyle/>
          <a:p>
            <a:endParaRPr lang="en-US"/>
          </a:p>
        </p:txBody>
      </p:sp>
      <p:sp>
        <p:nvSpPr>
          <p:cNvPr id="347" name="Google Shape;347;p33"/>
          <p:cNvSpPr txBox="1"/>
          <p:nvPr/>
        </p:nvSpPr>
        <p:spPr>
          <a:xfrm>
            <a:off x="15651703" y="10013325"/>
            <a:ext cx="25953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WHO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51"/>
        <p:cNvGrpSpPr/>
        <p:nvPr/>
      </p:nvGrpSpPr>
      <p:grpSpPr>
        <a:xfrm>
          <a:off x="0" y="0"/>
          <a:ext cx="0" cy="0"/>
          <a:chOff x="0" y="0"/>
          <a:chExt cx="0" cy="0"/>
        </a:xfrm>
      </p:grpSpPr>
      <p:sp>
        <p:nvSpPr>
          <p:cNvPr id="352" name="Google Shape;352;p34"/>
          <p:cNvSpPr/>
          <p:nvPr/>
        </p:nvSpPr>
        <p:spPr>
          <a:xfrm>
            <a:off x="1136745" y="1354678"/>
            <a:ext cx="4898022" cy="8142746"/>
          </a:xfrm>
          <a:custGeom>
            <a:avLst/>
            <a:gdLst/>
            <a:ahLst/>
            <a:cxnLst/>
            <a:rect l="l" t="t" r="r" b="b"/>
            <a:pathLst>
              <a:path w="4898022" h="8142746" extrusionOk="0">
                <a:moveTo>
                  <a:pt x="0" y="0"/>
                </a:moveTo>
                <a:lnTo>
                  <a:pt x="4898022" y="0"/>
                </a:lnTo>
                <a:lnTo>
                  <a:pt x="4898022" y="8142746"/>
                </a:lnTo>
                <a:lnTo>
                  <a:pt x="0" y="8142746"/>
                </a:lnTo>
                <a:lnTo>
                  <a:pt x="0" y="0"/>
                </a:lnTo>
                <a:close/>
              </a:path>
            </a:pathLst>
          </a:custGeom>
          <a:blipFill rotWithShape="1">
            <a:blip r:embed="rId3">
              <a:alphaModFix/>
            </a:blip>
            <a:stretch>
              <a:fillRect r="-226957" b="-23400"/>
            </a:stretch>
          </a:blipFill>
          <a:ln>
            <a:noFill/>
          </a:ln>
        </p:spPr>
        <p:txBody>
          <a:bodyPr/>
          <a:lstStyle/>
          <a:p>
            <a:endParaRPr lang="en-US"/>
          </a:p>
        </p:txBody>
      </p:sp>
      <p:sp>
        <p:nvSpPr>
          <p:cNvPr id="353" name="Google Shape;353;p34"/>
          <p:cNvSpPr/>
          <p:nvPr/>
        </p:nvSpPr>
        <p:spPr>
          <a:xfrm>
            <a:off x="6651419" y="1354678"/>
            <a:ext cx="4985162" cy="8142746"/>
          </a:xfrm>
          <a:custGeom>
            <a:avLst/>
            <a:gdLst/>
            <a:ahLst/>
            <a:cxnLst/>
            <a:rect l="l" t="t" r="r" b="b"/>
            <a:pathLst>
              <a:path w="4985162" h="8142746" extrusionOk="0">
                <a:moveTo>
                  <a:pt x="0" y="0"/>
                </a:moveTo>
                <a:lnTo>
                  <a:pt x="4985162" y="0"/>
                </a:lnTo>
                <a:lnTo>
                  <a:pt x="4985162" y="8142746"/>
                </a:lnTo>
                <a:lnTo>
                  <a:pt x="0" y="8142746"/>
                </a:lnTo>
                <a:lnTo>
                  <a:pt x="0" y="0"/>
                </a:lnTo>
                <a:close/>
              </a:path>
            </a:pathLst>
          </a:custGeom>
          <a:blipFill rotWithShape="1">
            <a:blip r:embed="rId3">
              <a:alphaModFix/>
            </a:blip>
            <a:stretch>
              <a:fillRect l="-110112" r="-111111" b="-23400"/>
            </a:stretch>
          </a:blipFill>
          <a:ln>
            <a:noFill/>
          </a:ln>
        </p:spPr>
        <p:txBody>
          <a:bodyPr/>
          <a:lstStyle/>
          <a:p>
            <a:endParaRPr lang="en-US"/>
          </a:p>
        </p:txBody>
      </p:sp>
      <p:sp>
        <p:nvSpPr>
          <p:cNvPr id="354" name="Google Shape;354;p34"/>
          <p:cNvSpPr/>
          <p:nvPr/>
        </p:nvSpPr>
        <p:spPr>
          <a:xfrm>
            <a:off x="12255706" y="1354678"/>
            <a:ext cx="4974954" cy="8142746"/>
          </a:xfrm>
          <a:custGeom>
            <a:avLst/>
            <a:gdLst/>
            <a:ahLst/>
            <a:cxnLst/>
            <a:rect l="l" t="t" r="r" b="b"/>
            <a:pathLst>
              <a:path w="4974954" h="8142746" extrusionOk="0">
                <a:moveTo>
                  <a:pt x="0" y="0"/>
                </a:moveTo>
                <a:lnTo>
                  <a:pt x="4974954" y="0"/>
                </a:lnTo>
                <a:lnTo>
                  <a:pt x="4974954" y="8142746"/>
                </a:lnTo>
                <a:lnTo>
                  <a:pt x="0" y="8142746"/>
                </a:lnTo>
                <a:lnTo>
                  <a:pt x="0" y="0"/>
                </a:lnTo>
                <a:close/>
              </a:path>
            </a:pathLst>
          </a:custGeom>
          <a:blipFill rotWithShape="1">
            <a:blip r:embed="rId3">
              <a:alphaModFix/>
            </a:blip>
            <a:stretch>
              <a:fillRect l="-221895" b="-23400"/>
            </a:stretch>
          </a:blipFill>
          <a:ln>
            <a:noFill/>
          </a:ln>
        </p:spPr>
        <p:txBody>
          <a:bodyPr/>
          <a:lstStyle/>
          <a:p>
            <a:endParaRPr lang="en-US"/>
          </a:p>
        </p:txBody>
      </p:sp>
      <p:sp>
        <p:nvSpPr>
          <p:cNvPr id="355" name="Google Shape;355;p34"/>
          <p:cNvSpPr txBox="1"/>
          <p:nvPr/>
        </p:nvSpPr>
        <p:spPr>
          <a:xfrm>
            <a:off x="15771303" y="10013324"/>
            <a:ext cx="24852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WHO</a:t>
            </a:r>
            <a:endParaRPr/>
          </a:p>
        </p:txBody>
      </p:sp>
      <p:sp>
        <p:nvSpPr>
          <p:cNvPr id="356" name="Google Shape;356;p34"/>
          <p:cNvSpPr/>
          <p:nvPr/>
        </p:nvSpPr>
        <p:spPr>
          <a:xfrm>
            <a:off x="0" y="0"/>
            <a:ext cx="18288000" cy="978408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6000"/>
            </a:blip>
            <a:stretch>
              <a:fillRect/>
            </a:stretch>
          </a:blipFill>
          <a:ln>
            <a:noFill/>
          </a:ln>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60"/>
        <p:cNvGrpSpPr/>
        <p:nvPr/>
      </p:nvGrpSpPr>
      <p:grpSpPr>
        <a:xfrm>
          <a:off x="0" y="0"/>
          <a:ext cx="0" cy="0"/>
          <a:chOff x="0" y="0"/>
          <a:chExt cx="0" cy="0"/>
        </a:xfrm>
      </p:grpSpPr>
      <p:sp>
        <p:nvSpPr>
          <p:cNvPr id="361" name="Google Shape;361;p35"/>
          <p:cNvSpPr/>
          <p:nvPr/>
        </p:nvSpPr>
        <p:spPr>
          <a:xfrm>
            <a:off x="-27425" y="96975"/>
            <a:ext cx="18288000" cy="1008126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65"/>
        <p:cNvGrpSpPr/>
        <p:nvPr/>
      </p:nvGrpSpPr>
      <p:grpSpPr>
        <a:xfrm>
          <a:off x="0" y="0"/>
          <a:ext cx="0" cy="0"/>
          <a:chOff x="0" y="0"/>
          <a:chExt cx="0" cy="0"/>
        </a:xfrm>
      </p:grpSpPr>
      <p:sp>
        <p:nvSpPr>
          <p:cNvPr id="366" name="Google Shape;366;p36"/>
          <p:cNvSpPr txBox="1"/>
          <p:nvPr/>
        </p:nvSpPr>
        <p:spPr>
          <a:xfrm>
            <a:off x="586862" y="3175613"/>
            <a:ext cx="17701138" cy="542385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3850" b="1" i="0" u="none" strike="noStrike" cap="none">
                <a:solidFill>
                  <a:srgbClr val="000000"/>
                </a:solidFill>
                <a:latin typeface="Arial"/>
                <a:ea typeface="Arial"/>
                <a:cs typeface="Arial"/>
                <a:sym typeface="Arial"/>
              </a:rPr>
              <a:t>Interventions to modify the ordering, processing, and reporting of diagnostic tests in order to provide </a:t>
            </a:r>
            <a:endParaRPr/>
          </a:p>
          <a:p>
            <a:pPr marL="831225" marR="0" lvl="1" indent="-415613" algn="l" rtl="0">
              <a:lnSpc>
                <a:spcPct val="160000"/>
              </a:lnSpc>
              <a:spcBef>
                <a:spcPts val="0"/>
              </a:spcBef>
              <a:spcAft>
                <a:spcPts val="0"/>
              </a:spcAft>
              <a:buClr>
                <a:srgbClr val="000000"/>
              </a:buClr>
              <a:buSzPts val="3850"/>
              <a:buFont typeface="Arial"/>
              <a:buChar char="•"/>
            </a:pPr>
            <a:r>
              <a:rPr lang="en-US" sz="3850" b="1" i="0" u="none" strike="noStrike" cap="none">
                <a:solidFill>
                  <a:srgbClr val="000000"/>
                </a:solidFill>
                <a:latin typeface="Arial"/>
                <a:ea typeface="Arial"/>
                <a:cs typeface="Arial"/>
                <a:sym typeface="Arial"/>
              </a:rPr>
              <a:t>the right test </a:t>
            </a:r>
            <a:endParaRPr/>
          </a:p>
          <a:p>
            <a:pPr marL="831225" marR="0" lvl="1" indent="-415613" algn="l" rtl="0">
              <a:lnSpc>
                <a:spcPct val="160000"/>
              </a:lnSpc>
              <a:spcBef>
                <a:spcPts val="0"/>
              </a:spcBef>
              <a:spcAft>
                <a:spcPts val="0"/>
              </a:spcAft>
              <a:buClr>
                <a:srgbClr val="000000"/>
              </a:buClr>
              <a:buSzPts val="3850"/>
              <a:buFont typeface="Arial"/>
              <a:buChar char="•"/>
            </a:pPr>
            <a:r>
              <a:rPr lang="en-US" sz="3850" b="1" i="0" u="none" strike="noStrike" cap="none">
                <a:solidFill>
                  <a:srgbClr val="000000"/>
                </a:solidFill>
                <a:latin typeface="Arial"/>
                <a:ea typeface="Arial"/>
                <a:cs typeface="Arial"/>
                <a:sym typeface="Arial"/>
              </a:rPr>
              <a:t>for the right patient, </a:t>
            </a:r>
            <a:endParaRPr/>
          </a:p>
          <a:p>
            <a:pPr marL="831225" marR="0" lvl="1" indent="-415613" algn="l" rtl="0">
              <a:lnSpc>
                <a:spcPct val="160000"/>
              </a:lnSpc>
              <a:spcBef>
                <a:spcPts val="0"/>
              </a:spcBef>
              <a:spcAft>
                <a:spcPts val="0"/>
              </a:spcAft>
              <a:buClr>
                <a:srgbClr val="000000"/>
              </a:buClr>
              <a:buSzPts val="3850"/>
              <a:buFont typeface="Arial"/>
              <a:buChar char="•"/>
            </a:pPr>
            <a:r>
              <a:rPr lang="en-US" sz="3850" b="1" i="0" u="none" strike="noStrike" cap="none">
                <a:solidFill>
                  <a:srgbClr val="000000"/>
                </a:solidFill>
                <a:latin typeface="Arial"/>
                <a:ea typeface="Arial"/>
                <a:cs typeface="Arial"/>
                <a:sym typeface="Arial"/>
              </a:rPr>
              <a:t>prompting the right action.</a:t>
            </a:r>
            <a:endParaRPr/>
          </a:p>
          <a:p>
            <a:pPr marL="0" marR="0" lvl="0" indent="0" algn="just" rtl="0">
              <a:lnSpc>
                <a:spcPct val="160000"/>
              </a:lnSpc>
              <a:spcBef>
                <a:spcPts val="0"/>
              </a:spcBef>
              <a:spcAft>
                <a:spcPts val="0"/>
              </a:spcAft>
              <a:buNone/>
            </a:pPr>
            <a:endParaRPr sz="3850" b="1" i="0" u="none" strike="noStrike" cap="none">
              <a:solidFill>
                <a:srgbClr val="000000"/>
              </a:solidFill>
              <a:latin typeface="Arial"/>
              <a:ea typeface="Arial"/>
              <a:cs typeface="Arial"/>
              <a:sym typeface="Arial"/>
            </a:endParaRPr>
          </a:p>
          <a:p>
            <a:pPr marL="0" marR="0" lvl="0" indent="0" algn="l" rtl="0">
              <a:lnSpc>
                <a:spcPct val="160000"/>
              </a:lnSpc>
              <a:spcBef>
                <a:spcPts val="0"/>
              </a:spcBef>
              <a:spcAft>
                <a:spcPts val="0"/>
              </a:spcAft>
              <a:buNone/>
            </a:pPr>
            <a:endParaRPr sz="3850" b="1" i="0" u="none" strike="noStrike" cap="none">
              <a:solidFill>
                <a:srgbClr val="000000"/>
              </a:solidFill>
              <a:latin typeface="Arial"/>
              <a:ea typeface="Arial"/>
              <a:cs typeface="Arial"/>
              <a:sym typeface="Arial"/>
            </a:endParaRPr>
          </a:p>
        </p:txBody>
      </p:sp>
      <p:sp>
        <p:nvSpPr>
          <p:cNvPr id="367" name="Google Shape;367;p36"/>
          <p:cNvSpPr txBox="1"/>
          <p:nvPr/>
        </p:nvSpPr>
        <p:spPr>
          <a:xfrm>
            <a:off x="0" y="990241"/>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a:t>      </a:t>
            </a:r>
            <a:r>
              <a:rPr lang="en-US" sz="6900" b="1" i="0" u="none" strike="noStrike" cap="none">
                <a:solidFill>
                  <a:srgbClr val="000000"/>
                </a:solidFill>
                <a:latin typeface="Arial"/>
                <a:ea typeface="Arial"/>
                <a:cs typeface="Arial"/>
                <a:sym typeface="Arial"/>
              </a:rPr>
              <a:t>Diagnostic Stewardship</a:t>
            </a:r>
            <a:endParaRPr/>
          </a:p>
        </p:txBody>
      </p:sp>
      <p:sp>
        <p:nvSpPr>
          <p:cNvPr id="368" name="Google Shape;368;p36"/>
          <p:cNvSpPr txBox="1"/>
          <p:nvPr/>
        </p:nvSpPr>
        <p:spPr>
          <a:xfrm>
            <a:off x="13438800" y="10013319"/>
            <a:ext cx="48492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369" name="Google Shape;369;p36"/>
          <p:cNvSpPr/>
          <p:nvPr/>
        </p:nvSpPr>
        <p:spPr>
          <a:xfrm>
            <a:off x="0" y="0"/>
            <a:ext cx="1819656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73"/>
        <p:cNvGrpSpPr/>
        <p:nvPr/>
      </p:nvGrpSpPr>
      <p:grpSpPr>
        <a:xfrm>
          <a:off x="0" y="0"/>
          <a:ext cx="0" cy="0"/>
          <a:chOff x="0" y="0"/>
          <a:chExt cx="0" cy="0"/>
        </a:xfrm>
      </p:grpSpPr>
      <p:sp>
        <p:nvSpPr>
          <p:cNvPr id="374" name="Google Shape;374;p2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
        <p:nvSpPr>
          <p:cNvPr id="375" name="Google Shape;375;p28"/>
          <p:cNvSpPr/>
          <p:nvPr/>
        </p:nvSpPr>
        <p:spPr>
          <a:xfrm>
            <a:off x="0" y="0"/>
            <a:ext cx="1344168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5000"/>
            </a:blip>
            <a:stretch>
              <a:fillRect/>
            </a:stretch>
          </a:blipFill>
          <a:ln>
            <a:noFill/>
          </a:ln>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79"/>
        <p:cNvGrpSpPr/>
        <p:nvPr/>
      </p:nvGrpSpPr>
      <p:grpSpPr>
        <a:xfrm>
          <a:off x="0" y="0"/>
          <a:ext cx="0" cy="0"/>
          <a:chOff x="0" y="0"/>
          <a:chExt cx="0" cy="0"/>
        </a:xfrm>
      </p:grpSpPr>
      <p:sp>
        <p:nvSpPr>
          <p:cNvPr id="380" name="Google Shape;380;p29"/>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
        <p:nvSpPr>
          <p:cNvPr id="381" name="Google Shape;381;p29"/>
          <p:cNvSpPr/>
          <p:nvPr/>
        </p:nvSpPr>
        <p:spPr>
          <a:xfrm>
            <a:off x="0" y="0"/>
            <a:ext cx="18288000" cy="18288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5000"/>
            </a:blip>
            <a:stretch>
              <a:fillRect/>
            </a:stretch>
          </a:blipFill>
          <a:ln>
            <a:noFill/>
          </a:ln>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85"/>
        <p:cNvGrpSpPr/>
        <p:nvPr/>
      </p:nvGrpSpPr>
      <p:grpSpPr>
        <a:xfrm>
          <a:off x="0" y="0"/>
          <a:ext cx="0" cy="0"/>
          <a:chOff x="0" y="0"/>
          <a:chExt cx="0" cy="0"/>
        </a:xfrm>
      </p:grpSpPr>
      <p:sp>
        <p:nvSpPr>
          <p:cNvPr id="386" name="Google Shape;386;p37"/>
          <p:cNvSpPr txBox="1"/>
          <p:nvPr/>
        </p:nvSpPr>
        <p:spPr>
          <a:xfrm>
            <a:off x="647677" y="1750592"/>
            <a:ext cx="17526522" cy="7507708"/>
          </a:xfrm>
          <a:prstGeom prst="rect">
            <a:avLst/>
          </a:prstGeom>
          <a:noFill/>
          <a:ln>
            <a:noFill/>
          </a:ln>
        </p:spPr>
        <p:txBody>
          <a:bodyPr spcFirstLastPara="1" wrap="square" lIns="0" tIns="0" rIns="0" bIns="0" anchor="t" anchorCtr="0">
            <a:spAutoFit/>
          </a:bodyPr>
          <a:lstStyle/>
          <a:p>
            <a:pPr marL="803974" marR="0" lvl="1" indent="-401987" algn="l" rtl="0">
              <a:lnSpc>
                <a:spcPct val="160032"/>
              </a:lnSpc>
              <a:spcBef>
                <a:spcPts val="0"/>
              </a:spcBef>
              <a:spcAft>
                <a:spcPts val="0"/>
              </a:spcAft>
              <a:buClr>
                <a:srgbClr val="000000"/>
              </a:buClr>
              <a:buSzPts val="3723"/>
              <a:buFont typeface="Arial"/>
              <a:buChar char="•"/>
            </a:pPr>
            <a:r>
              <a:rPr lang="en-US" sz="3723" b="1" i="0" u="none" strike="noStrike" cap="none">
                <a:solidFill>
                  <a:srgbClr val="000000"/>
                </a:solidFill>
                <a:latin typeface="Arial"/>
                <a:ea typeface="Arial"/>
                <a:cs typeface="Arial"/>
                <a:sym typeface="Arial"/>
              </a:rPr>
              <a:t>systematic process of data collection, analysis, and reporting that quantitatively monitors spatial and temporal trends in the occurrence and distribution of susceptibility and resistance to antimicrobial agents.</a:t>
            </a:r>
            <a:endParaRPr/>
          </a:p>
          <a:p>
            <a:pPr marL="0" marR="0" lvl="0" indent="0" algn="l" rtl="0">
              <a:lnSpc>
                <a:spcPct val="160032"/>
              </a:lnSpc>
              <a:spcBef>
                <a:spcPts val="0"/>
              </a:spcBef>
              <a:spcAft>
                <a:spcPts val="0"/>
              </a:spcAft>
              <a:buNone/>
            </a:pPr>
            <a:endParaRPr sz="3723" b="1" i="0" u="none" strike="noStrike" cap="none">
              <a:solidFill>
                <a:srgbClr val="000000"/>
              </a:solidFill>
              <a:latin typeface="Arial"/>
              <a:ea typeface="Arial"/>
              <a:cs typeface="Arial"/>
              <a:sym typeface="Arial"/>
            </a:endParaRPr>
          </a:p>
          <a:p>
            <a:pPr marL="803974" marR="0" lvl="1" indent="-401987" algn="l" rtl="0">
              <a:lnSpc>
                <a:spcPct val="160032"/>
              </a:lnSpc>
              <a:spcBef>
                <a:spcPts val="0"/>
              </a:spcBef>
              <a:spcAft>
                <a:spcPts val="0"/>
              </a:spcAft>
              <a:buClr>
                <a:srgbClr val="000000"/>
              </a:buClr>
              <a:buSzPts val="3723"/>
              <a:buFont typeface="Arial"/>
              <a:buChar char="•"/>
            </a:pPr>
            <a:r>
              <a:rPr lang="en-US" sz="3723" b="1" i="0" u="none" strike="noStrike" cap="none">
                <a:solidFill>
                  <a:srgbClr val="000000"/>
                </a:solidFill>
                <a:latin typeface="Arial"/>
                <a:ea typeface="Arial"/>
                <a:cs typeface="Arial"/>
                <a:sym typeface="Arial"/>
              </a:rPr>
              <a:t>an essential tool to inform policies and infection prevention and control responses.</a:t>
            </a:r>
            <a:endParaRPr/>
          </a:p>
          <a:p>
            <a:pPr marL="0" marR="0" lvl="0" indent="0" algn="l" rtl="0">
              <a:lnSpc>
                <a:spcPct val="160032"/>
              </a:lnSpc>
              <a:spcBef>
                <a:spcPts val="0"/>
              </a:spcBef>
              <a:spcAft>
                <a:spcPts val="0"/>
              </a:spcAft>
              <a:buNone/>
            </a:pPr>
            <a:endParaRPr sz="3723" b="1" i="0" u="none" strike="noStrike" cap="none">
              <a:solidFill>
                <a:srgbClr val="000000"/>
              </a:solidFill>
              <a:latin typeface="Arial"/>
              <a:ea typeface="Arial"/>
              <a:cs typeface="Arial"/>
              <a:sym typeface="Arial"/>
            </a:endParaRPr>
          </a:p>
          <a:p>
            <a:pPr marL="803974" marR="0" lvl="1" indent="-401987" algn="l" rtl="0">
              <a:lnSpc>
                <a:spcPct val="160032"/>
              </a:lnSpc>
              <a:spcBef>
                <a:spcPts val="0"/>
              </a:spcBef>
              <a:spcAft>
                <a:spcPts val="0"/>
              </a:spcAft>
              <a:buClr>
                <a:srgbClr val="000000"/>
              </a:buClr>
              <a:buSzPts val="3723"/>
              <a:buFont typeface="Arial"/>
              <a:buChar char="•"/>
            </a:pPr>
            <a:r>
              <a:rPr lang="en-US" sz="3723" b="1" i="0" u="none" strike="noStrike" cap="none">
                <a:solidFill>
                  <a:srgbClr val="000000"/>
                </a:solidFill>
                <a:latin typeface="Arial"/>
                <a:ea typeface="Arial"/>
                <a:cs typeface="Arial"/>
                <a:sym typeface="Arial"/>
              </a:rPr>
              <a:t>the cornerstone for assessing the spread of AMR and to inform and monitor the impact of local, national and global strategies.</a:t>
            </a:r>
            <a:endParaRPr/>
          </a:p>
          <a:p>
            <a:pPr marL="0" marR="0" lvl="0" indent="0" algn="l" rtl="0">
              <a:lnSpc>
                <a:spcPct val="160032"/>
              </a:lnSpc>
              <a:spcBef>
                <a:spcPts val="0"/>
              </a:spcBef>
              <a:spcAft>
                <a:spcPts val="0"/>
              </a:spcAft>
              <a:buNone/>
            </a:pPr>
            <a:endParaRPr sz="3723" b="1" i="0" u="none" strike="noStrike" cap="none">
              <a:solidFill>
                <a:srgbClr val="000000"/>
              </a:solidFill>
              <a:latin typeface="Arial"/>
              <a:ea typeface="Arial"/>
              <a:cs typeface="Arial"/>
              <a:sym typeface="Arial"/>
            </a:endParaRPr>
          </a:p>
        </p:txBody>
      </p:sp>
      <p:sp>
        <p:nvSpPr>
          <p:cNvPr id="387" name="Google Shape;387;p37"/>
          <p:cNvSpPr txBox="1"/>
          <p:nvPr/>
        </p:nvSpPr>
        <p:spPr>
          <a:xfrm>
            <a:off x="-113801" y="146829"/>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AMR Surveillance</a:t>
            </a:r>
            <a:endParaRPr/>
          </a:p>
        </p:txBody>
      </p:sp>
      <p:sp>
        <p:nvSpPr>
          <p:cNvPr id="388" name="Google Shape;388;p37"/>
          <p:cNvSpPr txBox="1"/>
          <p:nvPr/>
        </p:nvSpPr>
        <p:spPr>
          <a:xfrm>
            <a:off x="13059900" y="9784073"/>
            <a:ext cx="52281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389" name="Google Shape;389;p37"/>
          <p:cNvSpPr/>
          <p:nvPr/>
        </p:nvSpPr>
        <p:spPr>
          <a:xfrm>
            <a:off x="18585" y="129652"/>
            <a:ext cx="18288000" cy="978408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93"/>
        <p:cNvGrpSpPr/>
        <p:nvPr/>
      </p:nvGrpSpPr>
      <p:grpSpPr>
        <a:xfrm>
          <a:off x="0" y="0"/>
          <a:ext cx="0" cy="0"/>
          <a:chOff x="0" y="0"/>
          <a:chExt cx="0" cy="0"/>
        </a:xfrm>
      </p:grpSpPr>
      <p:sp>
        <p:nvSpPr>
          <p:cNvPr id="394" name="Google Shape;394;p38"/>
          <p:cNvSpPr txBox="1"/>
          <p:nvPr/>
        </p:nvSpPr>
        <p:spPr>
          <a:xfrm>
            <a:off x="447723" y="2013418"/>
            <a:ext cx="17392500" cy="8311800"/>
          </a:xfrm>
          <a:prstGeom prst="rect">
            <a:avLst/>
          </a:prstGeom>
          <a:noFill/>
          <a:ln>
            <a:noFill/>
          </a:ln>
        </p:spPr>
        <p:txBody>
          <a:bodyPr spcFirstLastPara="1" wrap="square" lIns="0" tIns="0" rIns="0" bIns="0" anchor="t" anchorCtr="0">
            <a:spAutoFit/>
          </a:bodyPr>
          <a:lstStyle/>
          <a:p>
            <a:pPr marL="797829" marR="0" lvl="1" indent="-398914" algn="l" rtl="0">
              <a:lnSpc>
                <a:spcPct val="160000"/>
              </a:lnSpc>
              <a:spcBef>
                <a:spcPts val="0"/>
              </a:spcBef>
              <a:spcAft>
                <a:spcPts val="0"/>
              </a:spcAft>
              <a:buClr>
                <a:srgbClr val="000000"/>
              </a:buClr>
              <a:buSzPts val="3695"/>
              <a:buFont typeface="Arial"/>
              <a:buChar char="•"/>
            </a:pPr>
            <a:r>
              <a:rPr lang="en-US" sz="3695" b="1"/>
              <a:t>P</a:t>
            </a:r>
            <a:r>
              <a:rPr lang="en-US" sz="3695" b="1" i="0" u="none" strike="noStrike" cap="none">
                <a:solidFill>
                  <a:srgbClr val="000000"/>
                </a:solidFill>
                <a:latin typeface="Arial"/>
                <a:ea typeface="Arial"/>
                <a:cs typeface="Arial"/>
                <a:sym typeface="Arial"/>
              </a:rPr>
              <a:t>rocess and share the AMR surveillance results of routinely collected clinical samples.</a:t>
            </a:r>
            <a:endParaRPr/>
          </a:p>
          <a:p>
            <a:pPr marL="728208" marR="0" lvl="1" indent="-364104" algn="l" rtl="0">
              <a:lnSpc>
                <a:spcPct val="160023"/>
              </a:lnSpc>
              <a:spcBef>
                <a:spcPts val="0"/>
              </a:spcBef>
              <a:spcAft>
                <a:spcPts val="0"/>
              </a:spcAft>
              <a:buClr>
                <a:srgbClr val="000000"/>
              </a:buClr>
              <a:buSzPts val="3372"/>
              <a:buFont typeface="Arial"/>
              <a:buAutoNum type="arabicPeriod"/>
            </a:pPr>
            <a:r>
              <a:rPr lang="en-US" sz="3372" b="0" i="0" u="none" strike="noStrike" cap="none">
                <a:solidFill>
                  <a:srgbClr val="000000"/>
                </a:solidFill>
                <a:latin typeface="Arial"/>
                <a:ea typeface="Arial"/>
                <a:cs typeface="Arial"/>
                <a:sym typeface="Arial"/>
              </a:rPr>
              <a:t> AST of the priority microorganisms responsible for infections.</a:t>
            </a:r>
            <a:endParaRPr/>
          </a:p>
          <a:p>
            <a:pPr marL="728208" marR="0" lvl="1" indent="-364104" algn="l" rtl="0">
              <a:lnSpc>
                <a:spcPct val="160023"/>
              </a:lnSpc>
              <a:spcBef>
                <a:spcPts val="0"/>
              </a:spcBef>
              <a:spcAft>
                <a:spcPts val="0"/>
              </a:spcAft>
              <a:buClr>
                <a:srgbClr val="000000"/>
              </a:buClr>
              <a:buSzPts val="3372"/>
              <a:buFont typeface="Arial"/>
              <a:buAutoNum type="arabicPeriod"/>
            </a:pPr>
            <a:r>
              <a:rPr lang="en-US" sz="3372" b="0" i="0" u="none" strike="noStrike" cap="none">
                <a:solidFill>
                  <a:srgbClr val="000000"/>
                </a:solidFill>
                <a:latin typeface="Arial"/>
                <a:ea typeface="Arial"/>
                <a:cs typeface="Arial"/>
                <a:sym typeface="Arial"/>
              </a:rPr>
              <a:t>timely confirmatory testing, including phenotypic (culture) and genotypic characterization (PCR, genomic sequencing).</a:t>
            </a:r>
            <a:endParaRPr/>
          </a:p>
          <a:p>
            <a:pPr marL="0" marR="0" lvl="0" indent="0" algn="l" rtl="0">
              <a:lnSpc>
                <a:spcPct val="175326"/>
              </a:lnSpc>
              <a:spcBef>
                <a:spcPts val="0"/>
              </a:spcBef>
              <a:spcAft>
                <a:spcPts val="0"/>
              </a:spcAft>
              <a:buNone/>
            </a:pPr>
            <a:endParaRPr sz="3372" b="0" i="0" u="none" strike="noStrike" cap="none">
              <a:solidFill>
                <a:srgbClr val="000000"/>
              </a:solidFill>
              <a:latin typeface="Arial"/>
              <a:ea typeface="Arial"/>
              <a:cs typeface="Arial"/>
              <a:sym typeface="Arial"/>
            </a:endParaRPr>
          </a:p>
          <a:p>
            <a:pPr marL="797829" marR="0" lvl="1" indent="-398914" algn="l" rtl="0">
              <a:lnSpc>
                <a:spcPct val="160000"/>
              </a:lnSpc>
              <a:spcBef>
                <a:spcPts val="0"/>
              </a:spcBef>
              <a:spcAft>
                <a:spcPts val="0"/>
              </a:spcAft>
              <a:buClr>
                <a:srgbClr val="000000"/>
              </a:buClr>
              <a:buSzPts val="3695"/>
              <a:buFont typeface="Arial"/>
              <a:buChar char="•"/>
            </a:pPr>
            <a:r>
              <a:rPr lang="en-US" sz="3695" b="1" i="0" u="none" strike="noStrike" cap="none">
                <a:solidFill>
                  <a:srgbClr val="000000"/>
                </a:solidFill>
                <a:latin typeface="Arial"/>
                <a:ea typeface="Arial"/>
                <a:cs typeface="Arial"/>
                <a:sym typeface="Arial"/>
              </a:rPr>
              <a:t>Clinical Surveillance Networks in India:</a:t>
            </a:r>
            <a:endParaRPr/>
          </a:p>
          <a:p>
            <a:pPr marL="728208" marR="0" lvl="1" indent="-364104" algn="l" rtl="0">
              <a:lnSpc>
                <a:spcPct val="160023"/>
              </a:lnSpc>
              <a:spcBef>
                <a:spcPts val="0"/>
              </a:spcBef>
              <a:spcAft>
                <a:spcPts val="0"/>
              </a:spcAft>
              <a:buClr>
                <a:srgbClr val="000000"/>
              </a:buClr>
              <a:buSzPts val="3372"/>
              <a:buFont typeface="Arial"/>
              <a:buAutoNum type="arabicPeriod"/>
            </a:pPr>
            <a:r>
              <a:rPr lang="en-US" sz="3372" b="0" i="0" u="none" strike="noStrike" cap="none">
                <a:solidFill>
                  <a:srgbClr val="000000"/>
                </a:solidFill>
                <a:latin typeface="Arial"/>
                <a:ea typeface="Arial"/>
                <a:cs typeface="Arial"/>
                <a:sym typeface="Arial"/>
              </a:rPr>
              <a:t>ICMR - AMR surveillance and research network (AMRSN)</a:t>
            </a:r>
            <a:endParaRPr/>
          </a:p>
          <a:p>
            <a:pPr marL="728208" marR="0" lvl="1" indent="-364104" algn="l" rtl="0">
              <a:lnSpc>
                <a:spcPct val="160023"/>
              </a:lnSpc>
              <a:spcBef>
                <a:spcPts val="0"/>
              </a:spcBef>
              <a:spcAft>
                <a:spcPts val="0"/>
              </a:spcAft>
              <a:buClr>
                <a:srgbClr val="000000"/>
              </a:buClr>
              <a:buSzPts val="3372"/>
              <a:buFont typeface="Arial"/>
              <a:buAutoNum type="arabicPeriod"/>
            </a:pPr>
            <a:r>
              <a:rPr lang="en-US" sz="3372" b="0" i="0" u="none" strike="noStrike" cap="none">
                <a:solidFill>
                  <a:srgbClr val="000000"/>
                </a:solidFill>
                <a:latin typeface="Arial"/>
                <a:ea typeface="Arial"/>
                <a:cs typeface="Arial"/>
                <a:sym typeface="Arial"/>
              </a:rPr>
              <a:t>NCDC - National Antimicrobial Surveillance network (NARS-Net)</a:t>
            </a:r>
            <a:endParaRPr/>
          </a:p>
          <a:p>
            <a:pPr marL="728208" marR="0" lvl="1" indent="-364104" algn="l" rtl="0">
              <a:lnSpc>
                <a:spcPct val="160023"/>
              </a:lnSpc>
              <a:spcBef>
                <a:spcPts val="0"/>
              </a:spcBef>
              <a:spcAft>
                <a:spcPts val="0"/>
              </a:spcAft>
              <a:buClr>
                <a:srgbClr val="000000"/>
              </a:buClr>
              <a:buSzPts val="3372"/>
              <a:buFont typeface="Arial"/>
              <a:buAutoNum type="arabicPeriod"/>
            </a:pPr>
            <a:r>
              <a:rPr lang="en-US" sz="3372" b="0" i="0" u="none" strike="noStrike" cap="none">
                <a:solidFill>
                  <a:srgbClr val="000000"/>
                </a:solidFill>
                <a:latin typeface="Arial"/>
                <a:ea typeface="Arial"/>
                <a:cs typeface="Arial"/>
                <a:sym typeface="Arial"/>
              </a:rPr>
              <a:t>WHO - Indian Network for Surveillance of Antimicrobial Resistance (INSAR) </a:t>
            </a:r>
            <a:endParaRPr/>
          </a:p>
        </p:txBody>
      </p:sp>
      <p:sp>
        <p:nvSpPr>
          <p:cNvPr id="395" name="Google Shape;395;p38"/>
          <p:cNvSpPr txBox="1"/>
          <p:nvPr/>
        </p:nvSpPr>
        <p:spPr>
          <a:xfrm>
            <a:off x="-113801"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Clinical Surveillance</a:t>
            </a:r>
            <a:endParaRPr/>
          </a:p>
        </p:txBody>
      </p:sp>
      <p:sp>
        <p:nvSpPr>
          <p:cNvPr id="396" name="Google Shape;396;p38"/>
          <p:cNvSpPr txBox="1"/>
          <p:nvPr/>
        </p:nvSpPr>
        <p:spPr>
          <a:xfrm>
            <a:off x="15950718" y="9994275"/>
            <a:ext cx="22539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a:t>
            </a:r>
            <a:r>
              <a:rPr lang="en-US" sz="1599" b="1"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PAHO</a:t>
            </a:r>
            <a:endParaRPr/>
          </a:p>
        </p:txBody>
      </p:sp>
      <p:sp>
        <p:nvSpPr>
          <p:cNvPr id="397" name="Google Shape;397;p38"/>
          <p:cNvSpPr/>
          <p:nvPr/>
        </p:nvSpPr>
        <p:spPr>
          <a:xfrm>
            <a:off x="-25"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13000"/>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5"/>
          <p:cNvSpPr/>
          <p:nvPr/>
        </p:nvSpPr>
        <p:spPr>
          <a:xfrm>
            <a:off x="5363875" y="5643426"/>
            <a:ext cx="3304396" cy="3899893"/>
          </a:xfrm>
          <a:custGeom>
            <a:avLst/>
            <a:gdLst/>
            <a:ahLst/>
            <a:cxnLst/>
            <a:rect l="l" t="t" r="r" b="b"/>
            <a:pathLst>
              <a:path w="3304396" h="3899893" extrusionOk="0">
                <a:moveTo>
                  <a:pt x="0" y="0"/>
                </a:moveTo>
                <a:lnTo>
                  <a:pt x="3304396" y="0"/>
                </a:lnTo>
                <a:lnTo>
                  <a:pt x="3304396" y="3899893"/>
                </a:lnTo>
                <a:lnTo>
                  <a:pt x="0" y="3899893"/>
                </a:lnTo>
                <a:lnTo>
                  <a:pt x="0" y="0"/>
                </a:lnTo>
                <a:close/>
              </a:path>
            </a:pathLst>
          </a:custGeom>
          <a:blipFill rotWithShape="1">
            <a:blip r:embed="rId3">
              <a:alphaModFix/>
            </a:blip>
            <a:stretch>
              <a:fillRect l="-125525" t="-152515" r="-243693" b="-45663"/>
            </a:stretch>
          </a:blipFill>
          <a:ln>
            <a:noFill/>
          </a:ln>
        </p:spPr>
        <p:txBody>
          <a:bodyPr/>
          <a:lstStyle/>
          <a:p>
            <a:endParaRPr lang="en-US"/>
          </a:p>
        </p:txBody>
      </p:sp>
      <p:sp>
        <p:nvSpPr>
          <p:cNvPr id="117" name="Google Shape;117;p5"/>
          <p:cNvSpPr txBox="1"/>
          <p:nvPr/>
        </p:nvSpPr>
        <p:spPr>
          <a:xfrm>
            <a:off x="1151259" y="650757"/>
            <a:ext cx="16230600" cy="1019700"/>
          </a:xfrm>
          <a:prstGeom prst="rect">
            <a:avLst/>
          </a:prstGeom>
          <a:noFill/>
          <a:ln>
            <a:noFill/>
          </a:ln>
        </p:spPr>
        <p:txBody>
          <a:bodyPr spcFirstLastPara="1" wrap="square" lIns="0" tIns="0" rIns="0" bIns="0" anchor="t" anchorCtr="0">
            <a:spAutoFit/>
          </a:bodyPr>
          <a:lstStyle/>
          <a:p>
            <a:pPr marL="0" marR="0" lvl="0" indent="0" algn="ctr" rtl="0">
              <a:lnSpc>
                <a:spcPct val="94995"/>
              </a:lnSpc>
              <a:spcBef>
                <a:spcPts val="0"/>
              </a:spcBef>
              <a:spcAft>
                <a:spcPts val="0"/>
              </a:spcAft>
              <a:buNone/>
            </a:pPr>
            <a:r>
              <a:rPr lang="en-US" sz="6974" b="1" i="0" u="none" strike="noStrike" cap="none">
                <a:solidFill>
                  <a:srgbClr val="000000"/>
                </a:solidFill>
                <a:latin typeface="Arial"/>
                <a:ea typeface="Arial"/>
                <a:cs typeface="Arial"/>
                <a:sym typeface="Arial"/>
              </a:rPr>
              <a:t>Antimicrobials</a:t>
            </a:r>
            <a:endParaRPr/>
          </a:p>
        </p:txBody>
      </p:sp>
      <p:sp>
        <p:nvSpPr>
          <p:cNvPr id="118" name="Google Shape;118;p5"/>
          <p:cNvSpPr/>
          <p:nvPr/>
        </p:nvSpPr>
        <p:spPr>
          <a:xfrm>
            <a:off x="857250" y="5643426"/>
            <a:ext cx="4005180" cy="3899893"/>
          </a:xfrm>
          <a:custGeom>
            <a:avLst/>
            <a:gdLst/>
            <a:ahLst/>
            <a:cxnLst/>
            <a:rect l="l" t="t" r="r" b="b"/>
            <a:pathLst>
              <a:path w="4005180" h="3899893" extrusionOk="0">
                <a:moveTo>
                  <a:pt x="0" y="0"/>
                </a:moveTo>
                <a:lnTo>
                  <a:pt x="4005180" y="0"/>
                </a:lnTo>
                <a:lnTo>
                  <a:pt x="4005180" y="3899893"/>
                </a:lnTo>
                <a:lnTo>
                  <a:pt x="0" y="3899893"/>
                </a:lnTo>
                <a:lnTo>
                  <a:pt x="0" y="0"/>
                </a:lnTo>
                <a:close/>
              </a:path>
            </a:pathLst>
          </a:custGeom>
          <a:blipFill rotWithShape="1">
            <a:blip r:embed="rId3">
              <a:alphaModFix/>
            </a:blip>
            <a:stretch>
              <a:fillRect l="-87291" t="-45537" r="-185398" b="-141530"/>
            </a:stretch>
          </a:blipFill>
          <a:ln>
            <a:noFill/>
          </a:ln>
        </p:spPr>
        <p:txBody>
          <a:bodyPr/>
          <a:lstStyle/>
          <a:p>
            <a:endParaRPr lang="en-US"/>
          </a:p>
        </p:txBody>
      </p:sp>
      <p:sp>
        <p:nvSpPr>
          <p:cNvPr id="119" name="Google Shape;119;p5"/>
          <p:cNvSpPr txBox="1"/>
          <p:nvPr/>
        </p:nvSpPr>
        <p:spPr>
          <a:xfrm>
            <a:off x="1243875" y="2188000"/>
            <a:ext cx="16137900" cy="1520700"/>
          </a:xfrm>
          <a:prstGeom prst="rect">
            <a:avLst/>
          </a:prstGeom>
          <a:noFill/>
          <a:ln>
            <a:noFill/>
          </a:ln>
        </p:spPr>
        <p:txBody>
          <a:bodyPr spcFirstLastPara="1" wrap="square" lIns="0" tIns="0" rIns="0" bIns="0" anchor="t" anchorCtr="0">
            <a:spAutoFit/>
          </a:bodyPr>
          <a:lstStyle/>
          <a:p>
            <a:pPr marL="731213" marR="0" lvl="1" indent="-391895" algn="l" rtl="0">
              <a:lnSpc>
                <a:spcPct val="160011"/>
              </a:lnSpc>
              <a:spcBef>
                <a:spcPts val="0"/>
              </a:spcBef>
              <a:spcAft>
                <a:spcPts val="0"/>
              </a:spcAft>
              <a:buClr>
                <a:srgbClr val="000000"/>
              </a:buClr>
              <a:buSzPts val="3800"/>
              <a:buFont typeface="Arial"/>
              <a:buChar char="•"/>
            </a:pPr>
            <a:r>
              <a:rPr lang="en-US" sz="3800" b="1" i="0" u="none" strike="noStrike" cap="none">
                <a:solidFill>
                  <a:srgbClr val="000000"/>
                </a:solidFill>
                <a:latin typeface="Arial"/>
                <a:ea typeface="Arial"/>
                <a:cs typeface="Arial"/>
                <a:sym typeface="Arial"/>
              </a:rPr>
              <a:t>A substance that kills microorganisms such as bacteria or fungi, or stops them from growing and causing disease.</a:t>
            </a:r>
            <a:endParaRPr sz="3800"/>
          </a:p>
        </p:txBody>
      </p:sp>
      <p:sp>
        <p:nvSpPr>
          <p:cNvPr id="120" name="Google Shape;120;p5"/>
          <p:cNvSpPr/>
          <p:nvPr/>
        </p:nvSpPr>
        <p:spPr>
          <a:xfrm>
            <a:off x="9211196" y="5643426"/>
            <a:ext cx="3565513" cy="3899893"/>
          </a:xfrm>
          <a:custGeom>
            <a:avLst/>
            <a:gdLst/>
            <a:ahLst/>
            <a:cxnLst/>
            <a:rect l="l" t="t" r="r" b="b"/>
            <a:pathLst>
              <a:path w="3565513" h="3899893" extrusionOk="0">
                <a:moveTo>
                  <a:pt x="0" y="0"/>
                </a:moveTo>
                <a:lnTo>
                  <a:pt x="3565512" y="0"/>
                </a:lnTo>
                <a:lnTo>
                  <a:pt x="3565512" y="3899893"/>
                </a:lnTo>
                <a:lnTo>
                  <a:pt x="0" y="3899893"/>
                </a:lnTo>
                <a:lnTo>
                  <a:pt x="0" y="0"/>
                </a:lnTo>
                <a:close/>
              </a:path>
            </a:pathLst>
          </a:custGeom>
          <a:blipFill rotWithShape="1">
            <a:blip r:embed="rId3">
              <a:alphaModFix/>
            </a:blip>
            <a:stretch>
              <a:fillRect l="-240818" t="-152515" r="-94020" b="-45663"/>
            </a:stretch>
          </a:blipFill>
          <a:ln>
            <a:noFill/>
          </a:ln>
        </p:spPr>
        <p:txBody>
          <a:bodyPr/>
          <a:lstStyle/>
          <a:p>
            <a:endParaRPr lang="en-US"/>
          </a:p>
        </p:txBody>
      </p:sp>
      <p:sp>
        <p:nvSpPr>
          <p:cNvPr id="121" name="Google Shape;121;p5"/>
          <p:cNvSpPr/>
          <p:nvPr/>
        </p:nvSpPr>
        <p:spPr>
          <a:xfrm>
            <a:off x="13347919" y="5643426"/>
            <a:ext cx="4139981" cy="3899893"/>
          </a:xfrm>
          <a:custGeom>
            <a:avLst/>
            <a:gdLst/>
            <a:ahLst/>
            <a:cxnLst/>
            <a:rect l="l" t="t" r="r" b="b"/>
            <a:pathLst>
              <a:path w="4139981" h="3899893" extrusionOk="0">
                <a:moveTo>
                  <a:pt x="0" y="0"/>
                </a:moveTo>
                <a:lnTo>
                  <a:pt x="4139981" y="0"/>
                </a:lnTo>
                <a:lnTo>
                  <a:pt x="4139981" y="3899893"/>
                </a:lnTo>
                <a:lnTo>
                  <a:pt x="0" y="3899893"/>
                </a:lnTo>
                <a:lnTo>
                  <a:pt x="0" y="0"/>
                </a:lnTo>
                <a:close/>
              </a:path>
            </a:pathLst>
          </a:custGeom>
          <a:blipFill rotWithShape="1">
            <a:blip r:embed="rId3">
              <a:alphaModFix/>
            </a:blip>
            <a:stretch>
              <a:fillRect l="-197614" t="-51170" r="-76861" b="-147007"/>
            </a:stretch>
          </a:blipFill>
          <a:ln>
            <a:noFill/>
          </a:ln>
        </p:spPr>
        <p:txBody>
          <a:bodyPr/>
          <a:lstStyle/>
          <a:p>
            <a:endParaRPr lang="en-US"/>
          </a:p>
        </p:txBody>
      </p:sp>
      <p:sp>
        <p:nvSpPr>
          <p:cNvPr id="122" name="Google Shape;122;p5"/>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4">
              <a:alphaModFix amt="3000"/>
            </a:blip>
            <a:stretch>
              <a:fillRect/>
            </a:stretch>
          </a:blipFill>
          <a:ln>
            <a:noFill/>
          </a:ln>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01"/>
        <p:cNvGrpSpPr/>
        <p:nvPr/>
      </p:nvGrpSpPr>
      <p:grpSpPr>
        <a:xfrm>
          <a:off x="0" y="0"/>
          <a:ext cx="0" cy="0"/>
          <a:chOff x="0" y="0"/>
          <a:chExt cx="0" cy="0"/>
        </a:xfrm>
      </p:grpSpPr>
      <p:sp>
        <p:nvSpPr>
          <p:cNvPr id="402" name="Google Shape;402;p39"/>
          <p:cNvSpPr/>
          <p:nvPr/>
        </p:nvSpPr>
        <p:spPr>
          <a:xfrm>
            <a:off x="270213" y="2494923"/>
            <a:ext cx="9144000" cy="6963708"/>
          </a:xfrm>
          <a:custGeom>
            <a:avLst/>
            <a:gdLst/>
            <a:ahLst/>
            <a:cxnLst/>
            <a:rect l="l" t="t" r="r" b="b"/>
            <a:pathLst>
              <a:path w="9144000" h="6963708" extrusionOk="0">
                <a:moveTo>
                  <a:pt x="0" y="0"/>
                </a:moveTo>
                <a:lnTo>
                  <a:pt x="9144000" y="0"/>
                </a:lnTo>
                <a:lnTo>
                  <a:pt x="9144000" y="6963708"/>
                </a:lnTo>
                <a:lnTo>
                  <a:pt x="0" y="6963708"/>
                </a:lnTo>
                <a:lnTo>
                  <a:pt x="0" y="0"/>
                </a:lnTo>
                <a:close/>
              </a:path>
            </a:pathLst>
          </a:custGeom>
          <a:blipFill rotWithShape="1">
            <a:blip r:embed="rId3">
              <a:alphaModFix/>
            </a:blip>
            <a:stretch>
              <a:fillRect t="-13043" b="-18260"/>
            </a:stretch>
          </a:blipFill>
          <a:ln>
            <a:noFill/>
          </a:ln>
        </p:spPr>
        <p:txBody>
          <a:bodyPr/>
          <a:lstStyle/>
          <a:p>
            <a:endParaRPr lang="en-US"/>
          </a:p>
        </p:txBody>
      </p:sp>
      <p:sp>
        <p:nvSpPr>
          <p:cNvPr id="403" name="Google Shape;403;p39"/>
          <p:cNvSpPr/>
          <p:nvPr/>
        </p:nvSpPr>
        <p:spPr>
          <a:xfrm>
            <a:off x="9751289" y="2494923"/>
            <a:ext cx="8095343" cy="6963708"/>
          </a:xfrm>
          <a:custGeom>
            <a:avLst/>
            <a:gdLst/>
            <a:ahLst/>
            <a:cxnLst/>
            <a:rect l="l" t="t" r="r" b="b"/>
            <a:pathLst>
              <a:path w="8095343" h="6963708" extrusionOk="0">
                <a:moveTo>
                  <a:pt x="0" y="0"/>
                </a:moveTo>
                <a:lnTo>
                  <a:pt x="8095343" y="0"/>
                </a:lnTo>
                <a:lnTo>
                  <a:pt x="8095343" y="6963708"/>
                </a:lnTo>
                <a:lnTo>
                  <a:pt x="0" y="6963708"/>
                </a:lnTo>
                <a:lnTo>
                  <a:pt x="0" y="0"/>
                </a:lnTo>
                <a:close/>
              </a:path>
            </a:pathLst>
          </a:custGeom>
          <a:blipFill rotWithShape="1">
            <a:blip r:embed="rId4">
              <a:alphaModFix/>
            </a:blip>
            <a:stretch>
              <a:fillRect b="-6076"/>
            </a:stretch>
          </a:blipFill>
          <a:ln>
            <a:noFill/>
          </a:ln>
        </p:spPr>
        <p:txBody>
          <a:bodyPr/>
          <a:lstStyle/>
          <a:p>
            <a:endParaRPr lang="en-US"/>
          </a:p>
        </p:txBody>
      </p:sp>
      <p:sp>
        <p:nvSpPr>
          <p:cNvPr id="404" name="Google Shape;404;p39"/>
          <p:cNvSpPr txBox="1"/>
          <p:nvPr/>
        </p:nvSpPr>
        <p:spPr>
          <a:xfrm>
            <a:off x="270213"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Genomic Surveillance</a:t>
            </a:r>
            <a:endParaRPr/>
          </a:p>
        </p:txBody>
      </p:sp>
      <p:sp>
        <p:nvSpPr>
          <p:cNvPr id="405" name="Google Shape;405;p39"/>
          <p:cNvSpPr txBox="1"/>
          <p:nvPr/>
        </p:nvSpPr>
        <p:spPr>
          <a:xfrm>
            <a:off x="16189977" y="10013321"/>
            <a:ext cx="20571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WHO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09"/>
        <p:cNvGrpSpPr/>
        <p:nvPr/>
      </p:nvGrpSpPr>
      <p:grpSpPr>
        <a:xfrm>
          <a:off x="0" y="0"/>
          <a:ext cx="0" cy="0"/>
          <a:chOff x="0" y="0"/>
          <a:chExt cx="0" cy="0"/>
        </a:xfrm>
      </p:grpSpPr>
      <p:sp>
        <p:nvSpPr>
          <p:cNvPr id="410" name="Google Shape;410;p40"/>
          <p:cNvSpPr/>
          <p:nvPr/>
        </p:nvSpPr>
        <p:spPr>
          <a:xfrm>
            <a:off x="687157" y="1493884"/>
            <a:ext cx="8301664" cy="7623741"/>
          </a:xfrm>
          <a:custGeom>
            <a:avLst/>
            <a:gdLst/>
            <a:ahLst/>
            <a:cxnLst/>
            <a:rect l="l" t="t" r="r" b="b"/>
            <a:pathLst>
              <a:path w="8301664" h="7623741" extrusionOk="0">
                <a:moveTo>
                  <a:pt x="0" y="0"/>
                </a:moveTo>
                <a:lnTo>
                  <a:pt x="8301663" y="0"/>
                </a:lnTo>
                <a:lnTo>
                  <a:pt x="8301663" y="7623741"/>
                </a:lnTo>
                <a:lnTo>
                  <a:pt x="0" y="7623741"/>
                </a:lnTo>
                <a:lnTo>
                  <a:pt x="0" y="0"/>
                </a:lnTo>
                <a:close/>
              </a:path>
            </a:pathLst>
          </a:custGeom>
          <a:blipFill rotWithShape="1">
            <a:blip r:embed="rId3">
              <a:alphaModFix/>
            </a:blip>
            <a:stretch>
              <a:fillRect l="-3068" r="-4093" b="-16692"/>
            </a:stretch>
          </a:blipFill>
          <a:ln>
            <a:noFill/>
          </a:ln>
        </p:spPr>
        <p:txBody>
          <a:bodyPr/>
          <a:lstStyle/>
          <a:p>
            <a:endParaRPr lang="en-US"/>
          </a:p>
        </p:txBody>
      </p:sp>
      <p:sp>
        <p:nvSpPr>
          <p:cNvPr id="411" name="Google Shape;411;p40"/>
          <p:cNvSpPr/>
          <p:nvPr/>
        </p:nvSpPr>
        <p:spPr>
          <a:xfrm>
            <a:off x="9310061" y="1493884"/>
            <a:ext cx="8301664" cy="7603273"/>
          </a:xfrm>
          <a:custGeom>
            <a:avLst/>
            <a:gdLst/>
            <a:ahLst/>
            <a:cxnLst/>
            <a:rect l="l" t="t" r="r" b="b"/>
            <a:pathLst>
              <a:path w="8301664" h="7603273" extrusionOk="0">
                <a:moveTo>
                  <a:pt x="0" y="0"/>
                </a:moveTo>
                <a:lnTo>
                  <a:pt x="8301664" y="0"/>
                </a:lnTo>
                <a:lnTo>
                  <a:pt x="8301664" y="7603273"/>
                </a:lnTo>
                <a:lnTo>
                  <a:pt x="0" y="7603273"/>
                </a:lnTo>
                <a:lnTo>
                  <a:pt x="0" y="0"/>
                </a:lnTo>
                <a:close/>
              </a:path>
            </a:pathLst>
          </a:custGeom>
          <a:blipFill rotWithShape="1">
            <a:blip r:embed="rId4">
              <a:alphaModFix/>
            </a:blip>
            <a:stretch>
              <a:fillRect l="-1868" r="-2112" b="-13533"/>
            </a:stretch>
          </a:blipFill>
          <a:ln>
            <a:noFill/>
          </a:ln>
        </p:spPr>
        <p:txBody>
          <a:bodyPr/>
          <a:lstStyle/>
          <a:p>
            <a:endParaRPr lang="en-US"/>
          </a:p>
        </p:txBody>
      </p:sp>
      <p:sp>
        <p:nvSpPr>
          <p:cNvPr id="412" name="Google Shape;412;p40"/>
          <p:cNvSpPr txBox="1"/>
          <p:nvPr/>
        </p:nvSpPr>
        <p:spPr>
          <a:xfrm>
            <a:off x="15751378" y="10013322"/>
            <a:ext cx="24957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WHO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16"/>
        <p:cNvGrpSpPr/>
        <p:nvPr/>
      </p:nvGrpSpPr>
      <p:grpSpPr>
        <a:xfrm>
          <a:off x="0" y="0"/>
          <a:ext cx="0" cy="0"/>
          <a:chOff x="0" y="0"/>
          <a:chExt cx="0" cy="0"/>
        </a:xfrm>
      </p:grpSpPr>
      <p:sp>
        <p:nvSpPr>
          <p:cNvPr id="417" name="Google Shape;417;p41"/>
          <p:cNvSpPr txBox="1"/>
          <p:nvPr/>
        </p:nvSpPr>
        <p:spPr>
          <a:xfrm>
            <a:off x="659445" y="1806756"/>
            <a:ext cx="17342700" cy="7826100"/>
          </a:xfrm>
          <a:prstGeom prst="rect">
            <a:avLst/>
          </a:prstGeom>
          <a:noFill/>
          <a:ln>
            <a:noFill/>
          </a:ln>
        </p:spPr>
        <p:txBody>
          <a:bodyPr spcFirstLastPara="1" wrap="square" lIns="0" tIns="0" rIns="0" bIns="0" anchor="t" anchorCtr="0">
            <a:spAutoFit/>
          </a:bodyPr>
          <a:lstStyle/>
          <a:p>
            <a:pPr marL="795545" marR="0" lvl="1" indent="-397772" algn="l" rtl="0">
              <a:lnSpc>
                <a:spcPct val="160016"/>
              </a:lnSpc>
              <a:spcBef>
                <a:spcPts val="0"/>
              </a:spcBef>
              <a:spcAft>
                <a:spcPts val="0"/>
              </a:spcAft>
              <a:buClr>
                <a:srgbClr val="000000"/>
              </a:buClr>
              <a:buSzPts val="3684"/>
              <a:buFont typeface="Arial"/>
              <a:buChar char="•"/>
            </a:pPr>
            <a:r>
              <a:rPr lang="en-US" sz="3684" b="1" i="0" u="none" strike="noStrike" cap="none">
                <a:solidFill>
                  <a:srgbClr val="000000"/>
                </a:solidFill>
                <a:latin typeface="Arial"/>
                <a:ea typeface="Arial"/>
                <a:cs typeface="Arial"/>
                <a:sym typeface="Arial"/>
              </a:rPr>
              <a:t>The environment and the AMR pandemic are strictly linked. </a:t>
            </a:r>
            <a:endParaRPr/>
          </a:p>
          <a:p>
            <a:pPr marL="0" marR="0" lvl="0" indent="0" algn="l" rtl="0">
              <a:lnSpc>
                <a:spcPct val="160016"/>
              </a:lnSpc>
              <a:spcBef>
                <a:spcPts val="0"/>
              </a:spcBef>
              <a:spcAft>
                <a:spcPts val="0"/>
              </a:spcAft>
              <a:buNone/>
            </a:pPr>
            <a:endParaRPr sz="3684" b="1" i="0" u="none" strike="noStrike" cap="none">
              <a:solidFill>
                <a:srgbClr val="000000"/>
              </a:solidFill>
              <a:latin typeface="Arial"/>
              <a:ea typeface="Arial"/>
              <a:cs typeface="Arial"/>
              <a:sym typeface="Arial"/>
            </a:endParaRPr>
          </a:p>
          <a:p>
            <a:pPr marL="795545" marR="0" lvl="1" indent="-397772" algn="l" rtl="0">
              <a:lnSpc>
                <a:spcPct val="160016"/>
              </a:lnSpc>
              <a:spcBef>
                <a:spcPts val="0"/>
              </a:spcBef>
              <a:spcAft>
                <a:spcPts val="0"/>
              </a:spcAft>
              <a:buClr>
                <a:srgbClr val="000000"/>
              </a:buClr>
              <a:buSzPts val="3684"/>
              <a:buFont typeface="Arial"/>
              <a:buChar char="•"/>
            </a:pPr>
            <a:r>
              <a:rPr lang="en-US" sz="3684" b="1" i="0" u="none" strike="noStrike" cap="none">
                <a:solidFill>
                  <a:srgbClr val="000000"/>
                </a:solidFill>
                <a:latin typeface="Arial"/>
                <a:ea typeface="Arial"/>
                <a:cs typeface="Arial"/>
                <a:sym typeface="Arial"/>
              </a:rPr>
              <a:t>The environment is both a vehicle for spreading AMR microbes and a culprit of antimicrobial pollutants, which negatively impact biodiversity and ecosystems (UNEP, 2022).</a:t>
            </a:r>
            <a:endParaRPr/>
          </a:p>
          <a:p>
            <a:pPr marL="0" marR="0" lvl="0" indent="0" algn="l" rtl="0">
              <a:lnSpc>
                <a:spcPct val="160016"/>
              </a:lnSpc>
              <a:spcBef>
                <a:spcPts val="0"/>
              </a:spcBef>
              <a:spcAft>
                <a:spcPts val="0"/>
              </a:spcAft>
              <a:buNone/>
            </a:pPr>
            <a:endParaRPr sz="3684" b="1" i="0" u="none" strike="noStrike" cap="none">
              <a:solidFill>
                <a:srgbClr val="000000"/>
              </a:solidFill>
              <a:latin typeface="Arial"/>
              <a:ea typeface="Arial"/>
              <a:cs typeface="Arial"/>
              <a:sym typeface="Arial"/>
            </a:endParaRPr>
          </a:p>
          <a:p>
            <a:pPr marL="795545" marR="0" lvl="1" indent="-397772" algn="l" rtl="0">
              <a:lnSpc>
                <a:spcPct val="160016"/>
              </a:lnSpc>
              <a:spcBef>
                <a:spcPts val="0"/>
              </a:spcBef>
              <a:spcAft>
                <a:spcPts val="0"/>
              </a:spcAft>
              <a:buClr>
                <a:srgbClr val="000000"/>
              </a:buClr>
              <a:buSzPts val="3684"/>
              <a:buFont typeface="Arial"/>
              <a:buChar char="•"/>
            </a:pPr>
            <a:r>
              <a:rPr lang="en-US" sz="3684" b="1" i="0" u="none" strike="noStrike" cap="none">
                <a:solidFill>
                  <a:srgbClr val="000000"/>
                </a:solidFill>
                <a:latin typeface="Arial"/>
                <a:ea typeface="Arial"/>
                <a:cs typeface="Arial"/>
                <a:sym typeface="Arial"/>
              </a:rPr>
              <a:t>It operates on the “One Health” Approach, an integrated, unifying approach that aims to sustainably balance and optimize the health of humans, animals, plants and ecosystems. </a:t>
            </a:r>
            <a:endParaRPr/>
          </a:p>
        </p:txBody>
      </p:sp>
      <p:sp>
        <p:nvSpPr>
          <p:cNvPr id="418" name="Google Shape;418;p41"/>
          <p:cNvSpPr txBox="1"/>
          <p:nvPr/>
        </p:nvSpPr>
        <p:spPr>
          <a:xfrm>
            <a:off x="0" y="253171"/>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Environmental Surveillance</a:t>
            </a:r>
            <a:endParaRPr/>
          </a:p>
        </p:txBody>
      </p:sp>
      <p:sp>
        <p:nvSpPr>
          <p:cNvPr id="419" name="Google Shape;419;p41"/>
          <p:cNvSpPr txBox="1"/>
          <p:nvPr/>
        </p:nvSpPr>
        <p:spPr>
          <a:xfrm>
            <a:off x="13498600" y="9984745"/>
            <a:ext cx="47895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Geneva Environment Network</a:t>
            </a:r>
            <a:endParaRPr/>
          </a:p>
        </p:txBody>
      </p:sp>
      <p:sp>
        <p:nvSpPr>
          <p:cNvPr id="420" name="Google Shape;420;p41"/>
          <p:cNvSpPr/>
          <p:nvPr/>
        </p:nvSpPr>
        <p:spPr>
          <a:xfrm>
            <a:off x="482775" y="129977"/>
            <a:ext cx="18288000" cy="978408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24"/>
        <p:cNvGrpSpPr/>
        <p:nvPr/>
      </p:nvGrpSpPr>
      <p:grpSpPr>
        <a:xfrm>
          <a:off x="0" y="0"/>
          <a:ext cx="0" cy="0"/>
          <a:chOff x="0" y="0"/>
          <a:chExt cx="0" cy="0"/>
        </a:xfrm>
      </p:grpSpPr>
      <p:sp>
        <p:nvSpPr>
          <p:cNvPr id="425" name="Google Shape;425;p42"/>
          <p:cNvSpPr/>
          <p:nvPr/>
        </p:nvSpPr>
        <p:spPr>
          <a:xfrm>
            <a:off x="1244649" y="1980824"/>
            <a:ext cx="16176198" cy="6959027"/>
          </a:xfrm>
          <a:custGeom>
            <a:avLst/>
            <a:gdLst/>
            <a:ahLst/>
            <a:cxnLst/>
            <a:rect l="l" t="t" r="r" b="b"/>
            <a:pathLst>
              <a:path w="14443034" h="6369819" extrusionOk="0">
                <a:moveTo>
                  <a:pt x="0" y="0"/>
                </a:moveTo>
                <a:lnTo>
                  <a:pt x="14443034" y="0"/>
                </a:lnTo>
                <a:lnTo>
                  <a:pt x="14443034" y="6369820"/>
                </a:lnTo>
                <a:lnTo>
                  <a:pt x="0" y="6369820"/>
                </a:lnTo>
                <a:lnTo>
                  <a:pt x="0" y="0"/>
                </a:lnTo>
                <a:close/>
              </a:path>
            </a:pathLst>
          </a:custGeom>
          <a:blipFill rotWithShape="1">
            <a:blip r:embed="rId3">
              <a:alphaModFix/>
            </a:blip>
            <a:stretch>
              <a:fillRect t="-5056" b="-22482"/>
            </a:stretch>
          </a:blipFill>
          <a:ln>
            <a:noFill/>
          </a:ln>
        </p:spPr>
        <p:txBody>
          <a:bodyPr/>
          <a:lstStyle/>
          <a:p>
            <a:endParaRPr lang="en-US"/>
          </a:p>
        </p:txBody>
      </p:sp>
      <p:sp>
        <p:nvSpPr>
          <p:cNvPr id="426" name="Google Shape;426;p42"/>
          <p:cNvSpPr txBox="1"/>
          <p:nvPr/>
        </p:nvSpPr>
        <p:spPr>
          <a:xfrm>
            <a:off x="0" y="622850"/>
            <a:ext cx="18288000" cy="1023600"/>
          </a:xfrm>
          <a:prstGeom prst="rect">
            <a:avLst/>
          </a:prstGeom>
          <a:noFill/>
          <a:ln>
            <a:noFill/>
          </a:ln>
        </p:spPr>
        <p:txBody>
          <a:bodyPr spcFirstLastPara="1" wrap="square" lIns="0" tIns="0" rIns="0" bIns="0" anchor="t" anchorCtr="0">
            <a:spAutoFit/>
          </a:bodyPr>
          <a:lstStyle/>
          <a:p>
            <a:pPr marL="0" marR="0" lvl="0" indent="0" algn="ctr" rtl="0">
              <a:lnSpc>
                <a:spcPct val="94997"/>
              </a:lnSpc>
              <a:spcBef>
                <a:spcPts val="0"/>
              </a:spcBef>
              <a:spcAft>
                <a:spcPts val="0"/>
              </a:spcAft>
              <a:buNone/>
            </a:pPr>
            <a:r>
              <a:rPr lang="en-US" sz="7000" b="1" i="0" u="none" strike="noStrike" cap="none">
                <a:solidFill>
                  <a:srgbClr val="000000"/>
                </a:solidFill>
                <a:latin typeface="Arial"/>
                <a:ea typeface="Arial"/>
                <a:cs typeface="Arial"/>
                <a:sym typeface="Arial"/>
              </a:rPr>
              <a:t>One Health Approach</a:t>
            </a:r>
            <a:endParaRPr sz="7000"/>
          </a:p>
        </p:txBody>
      </p:sp>
      <p:sp>
        <p:nvSpPr>
          <p:cNvPr id="427" name="Google Shape;427;p42"/>
          <p:cNvSpPr txBox="1"/>
          <p:nvPr/>
        </p:nvSpPr>
        <p:spPr>
          <a:xfrm>
            <a:off x="16020497" y="9475048"/>
            <a:ext cx="18639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CDC</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31"/>
        <p:cNvGrpSpPr/>
        <p:nvPr/>
      </p:nvGrpSpPr>
      <p:grpSpPr>
        <a:xfrm>
          <a:off x="0" y="0"/>
          <a:ext cx="0" cy="0"/>
          <a:chOff x="0" y="0"/>
          <a:chExt cx="0" cy="0"/>
        </a:xfrm>
      </p:grpSpPr>
      <p:sp>
        <p:nvSpPr>
          <p:cNvPr id="432" name="Google Shape;432;p43"/>
          <p:cNvSpPr/>
          <p:nvPr/>
        </p:nvSpPr>
        <p:spPr>
          <a:xfrm>
            <a:off x="1477175" y="1847588"/>
            <a:ext cx="14435696" cy="7657279"/>
          </a:xfrm>
          <a:custGeom>
            <a:avLst/>
            <a:gdLst/>
            <a:ahLst/>
            <a:cxnLst/>
            <a:rect l="l" t="t" r="r" b="b"/>
            <a:pathLst>
              <a:path w="13491305" h="7452340" extrusionOk="0">
                <a:moveTo>
                  <a:pt x="0" y="0"/>
                </a:moveTo>
                <a:lnTo>
                  <a:pt x="13491306" y="0"/>
                </a:lnTo>
                <a:lnTo>
                  <a:pt x="13491306" y="7452340"/>
                </a:lnTo>
                <a:lnTo>
                  <a:pt x="0" y="7452340"/>
                </a:lnTo>
                <a:lnTo>
                  <a:pt x="0" y="0"/>
                </a:lnTo>
                <a:close/>
              </a:path>
            </a:pathLst>
          </a:custGeom>
          <a:blipFill rotWithShape="1">
            <a:blip r:embed="rId3">
              <a:alphaModFix/>
            </a:blip>
            <a:stretch>
              <a:fillRect/>
            </a:stretch>
          </a:blipFill>
          <a:ln>
            <a:noFill/>
          </a:ln>
        </p:spPr>
        <p:txBody>
          <a:bodyPr/>
          <a:lstStyle/>
          <a:p>
            <a:endParaRPr lang="en-US"/>
          </a:p>
        </p:txBody>
      </p:sp>
      <p:sp>
        <p:nvSpPr>
          <p:cNvPr id="433" name="Google Shape;433;p43"/>
          <p:cNvSpPr txBox="1"/>
          <p:nvPr/>
        </p:nvSpPr>
        <p:spPr>
          <a:xfrm>
            <a:off x="12034501" y="9703847"/>
            <a:ext cx="55710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a:t>
            </a:r>
            <a:r>
              <a:rPr lang="en-US" sz="1599"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One Health High-Level Expert Panel (OHHLEP)</a:t>
            </a:r>
            <a:endParaRPr/>
          </a:p>
        </p:txBody>
      </p:sp>
      <p:sp>
        <p:nvSpPr>
          <p:cNvPr id="434" name="Google Shape;434;p43"/>
          <p:cNvSpPr txBox="1"/>
          <p:nvPr/>
        </p:nvSpPr>
        <p:spPr>
          <a:xfrm>
            <a:off x="9525" y="663414"/>
            <a:ext cx="18278400" cy="985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400" b="1" i="0" u="none" strike="noStrike" cap="none">
                <a:solidFill>
                  <a:srgbClr val="000000"/>
                </a:solidFill>
                <a:latin typeface="Arial"/>
                <a:ea typeface="Arial"/>
                <a:cs typeface="Arial"/>
                <a:sym typeface="Arial"/>
              </a:rPr>
              <a:t>One Health toward a sustainable healthy</a:t>
            </a:r>
            <a:r>
              <a:rPr lang="en-US" sz="6400" b="1"/>
              <a:t> </a:t>
            </a:r>
            <a:r>
              <a:rPr lang="en-US" sz="6400" b="1" i="0" u="none" strike="noStrike" cap="none">
                <a:solidFill>
                  <a:srgbClr val="000000"/>
                </a:solidFill>
                <a:latin typeface="Arial"/>
                <a:ea typeface="Arial"/>
                <a:cs typeface="Arial"/>
                <a:sym typeface="Arial"/>
              </a:rPr>
              <a:t>future</a:t>
            </a:r>
            <a:endParaRPr sz="13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38"/>
        <p:cNvGrpSpPr/>
        <p:nvPr/>
      </p:nvGrpSpPr>
      <p:grpSpPr>
        <a:xfrm>
          <a:off x="0" y="0"/>
          <a:ext cx="0" cy="0"/>
          <a:chOff x="0" y="0"/>
          <a:chExt cx="0" cy="0"/>
        </a:xfrm>
      </p:grpSpPr>
      <p:sp>
        <p:nvSpPr>
          <p:cNvPr id="439" name="Google Shape;439;p44"/>
          <p:cNvSpPr/>
          <p:nvPr/>
        </p:nvSpPr>
        <p:spPr>
          <a:xfrm>
            <a:off x="949718" y="1346525"/>
            <a:ext cx="16397732" cy="8940483"/>
          </a:xfrm>
          <a:custGeom>
            <a:avLst/>
            <a:gdLst/>
            <a:ahLst/>
            <a:cxnLst/>
            <a:rect l="l" t="t" r="r" b="b"/>
            <a:pathLst>
              <a:path w="17775319" h="8940483" extrusionOk="0">
                <a:moveTo>
                  <a:pt x="0" y="0"/>
                </a:moveTo>
                <a:lnTo>
                  <a:pt x="17775319" y="0"/>
                </a:lnTo>
                <a:lnTo>
                  <a:pt x="17775319" y="8940484"/>
                </a:lnTo>
                <a:lnTo>
                  <a:pt x="0" y="8940484"/>
                </a:lnTo>
                <a:lnTo>
                  <a:pt x="0" y="0"/>
                </a:lnTo>
                <a:close/>
              </a:path>
            </a:pathLst>
          </a:custGeom>
          <a:blipFill rotWithShape="1">
            <a:blip r:embed="rId3">
              <a:alphaModFix/>
            </a:blip>
            <a:stretch>
              <a:fillRect/>
            </a:stretch>
          </a:blipFill>
          <a:ln>
            <a:noFill/>
          </a:ln>
        </p:spPr>
        <p:txBody>
          <a:bodyPr/>
          <a:lstStyle/>
          <a:p>
            <a:endParaRPr lang="en-US"/>
          </a:p>
        </p:txBody>
      </p:sp>
      <p:sp>
        <p:nvSpPr>
          <p:cNvPr id="440" name="Google Shape;440;p44"/>
          <p:cNvSpPr txBox="1"/>
          <p:nvPr/>
        </p:nvSpPr>
        <p:spPr>
          <a:xfrm>
            <a:off x="15447789" y="9882771"/>
            <a:ext cx="21039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APSI</a:t>
            </a:r>
            <a:endParaRPr/>
          </a:p>
        </p:txBody>
      </p:sp>
      <p:sp>
        <p:nvSpPr>
          <p:cNvPr id="441" name="Google Shape;441;p44"/>
          <p:cNvSpPr txBox="1"/>
          <p:nvPr/>
        </p:nvSpPr>
        <p:spPr>
          <a:xfrm>
            <a:off x="356879" y="282375"/>
            <a:ext cx="182880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4800" b="1" i="1">
                <a:solidFill>
                  <a:schemeClr val="dk1"/>
                </a:solidFill>
              </a:rPr>
              <a:t>Alliance for Pathogen Surveillance Innovation (APSI) – India</a:t>
            </a:r>
            <a:r>
              <a:rPr lang="en-US" sz="4800" b="1">
                <a:solidFill>
                  <a:schemeClr val="dk1"/>
                </a:solidFill>
              </a:rPr>
              <a:t> </a:t>
            </a:r>
            <a:endParaRPr sz="48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45"/>
        <p:cNvGrpSpPr/>
        <p:nvPr/>
      </p:nvGrpSpPr>
      <p:grpSpPr>
        <a:xfrm>
          <a:off x="0" y="0"/>
          <a:ext cx="0" cy="0"/>
          <a:chOff x="0" y="0"/>
          <a:chExt cx="0" cy="0"/>
        </a:xfrm>
      </p:grpSpPr>
      <p:sp>
        <p:nvSpPr>
          <p:cNvPr id="446" name="Google Shape;446;p45"/>
          <p:cNvSpPr txBox="1"/>
          <p:nvPr/>
        </p:nvSpPr>
        <p:spPr>
          <a:xfrm>
            <a:off x="43163" y="666750"/>
            <a:ext cx="18288000" cy="7311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5000" b="1"/>
              <a:t>APSI’s </a:t>
            </a:r>
            <a:r>
              <a:rPr lang="en-US" sz="5000" b="1" i="0" u="none" strike="noStrike" cap="none">
                <a:solidFill>
                  <a:srgbClr val="000000"/>
                </a:solidFill>
                <a:latin typeface="Arial"/>
                <a:ea typeface="Arial"/>
                <a:cs typeface="Arial"/>
                <a:sym typeface="Arial"/>
              </a:rPr>
              <a:t>Vision for Environmental Surveillance</a:t>
            </a:r>
            <a:endParaRPr sz="5000"/>
          </a:p>
        </p:txBody>
      </p:sp>
      <p:sp>
        <p:nvSpPr>
          <p:cNvPr id="447" name="Google Shape;447;p45"/>
          <p:cNvSpPr/>
          <p:nvPr/>
        </p:nvSpPr>
        <p:spPr>
          <a:xfrm>
            <a:off x="2193336" y="2326402"/>
            <a:ext cx="2021015" cy="2021015"/>
          </a:xfrm>
          <a:custGeom>
            <a:avLst/>
            <a:gdLst/>
            <a:ahLst/>
            <a:cxnLst/>
            <a:rect l="l" t="t" r="r" b="b"/>
            <a:pathLst>
              <a:path w="2021015" h="2021015" extrusionOk="0">
                <a:moveTo>
                  <a:pt x="0" y="0"/>
                </a:moveTo>
                <a:lnTo>
                  <a:pt x="2021015" y="0"/>
                </a:lnTo>
                <a:lnTo>
                  <a:pt x="2021015" y="2021016"/>
                </a:lnTo>
                <a:lnTo>
                  <a:pt x="0" y="2021016"/>
                </a:lnTo>
                <a:lnTo>
                  <a:pt x="0" y="0"/>
                </a:lnTo>
                <a:close/>
              </a:path>
            </a:pathLst>
          </a:custGeom>
          <a:blipFill rotWithShape="1">
            <a:blip r:embed="rId3">
              <a:alphaModFix/>
            </a:blip>
            <a:stretch>
              <a:fillRect/>
            </a:stretch>
          </a:blipFill>
          <a:ln>
            <a:noFill/>
          </a:ln>
        </p:spPr>
        <p:txBody>
          <a:bodyPr/>
          <a:lstStyle/>
          <a:p>
            <a:endParaRPr lang="en-US"/>
          </a:p>
        </p:txBody>
      </p:sp>
      <p:sp>
        <p:nvSpPr>
          <p:cNvPr id="448" name="Google Shape;448;p45"/>
          <p:cNvSpPr txBox="1"/>
          <p:nvPr/>
        </p:nvSpPr>
        <p:spPr>
          <a:xfrm>
            <a:off x="1493593" y="4629150"/>
            <a:ext cx="3420501" cy="2314575"/>
          </a:xfrm>
          <a:prstGeom prst="rect">
            <a:avLst/>
          </a:prstGeom>
          <a:noFill/>
          <a:ln>
            <a:noFill/>
          </a:ln>
        </p:spPr>
        <p:txBody>
          <a:bodyPr spcFirstLastPara="1" wrap="square" lIns="0" tIns="0" rIns="0" bIns="0" anchor="t" anchorCtr="0">
            <a:spAutoFit/>
          </a:bodyPr>
          <a:lstStyle/>
          <a:p>
            <a:pPr marL="0" marR="0" lvl="0" indent="0" algn="ctr" rtl="0">
              <a:lnSpc>
                <a:spcPct val="120031"/>
              </a:lnSpc>
              <a:spcBef>
                <a:spcPts val="0"/>
              </a:spcBef>
              <a:spcAft>
                <a:spcPts val="0"/>
              </a:spcAft>
              <a:buNone/>
            </a:pPr>
            <a:r>
              <a:rPr lang="en-US" sz="2511" b="0" i="0" u="none" strike="noStrike" cap="none">
                <a:solidFill>
                  <a:srgbClr val="000000"/>
                </a:solidFill>
                <a:latin typeface="Arial"/>
                <a:ea typeface="Arial"/>
                <a:cs typeface="Arial"/>
                <a:sym typeface="Arial"/>
              </a:rPr>
              <a:t>Integrating wastewater surveillance into state-level health protocols for early disease detection.</a:t>
            </a:r>
            <a:endParaRPr/>
          </a:p>
        </p:txBody>
      </p:sp>
      <p:sp>
        <p:nvSpPr>
          <p:cNvPr id="449" name="Google Shape;449;p45"/>
          <p:cNvSpPr txBox="1"/>
          <p:nvPr/>
        </p:nvSpPr>
        <p:spPr>
          <a:xfrm>
            <a:off x="7459496" y="4518411"/>
            <a:ext cx="3420501" cy="1552575"/>
          </a:xfrm>
          <a:prstGeom prst="rect">
            <a:avLst/>
          </a:prstGeom>
          <a:noFill/>
          <a:ln>
            <a:noFill/>
          </a:ln>
        </p:spPr>
        <p:txBody>
          <a:bodyPr spcFirstLastPara="1" wrap="square" lIns="0" tIns="0" rIns="0" bIns="0" anchor="t" anchorCtr="0">
            <a:spAutoFit/>
          </a:bodyPr>
          <a:lstStyle/>
          <a:p>
            <a:pPr marL="0" marR="0" lvl="0" indent="0" algn="ctr" rtl="0">
              <a:lnSpc>
                <a:spcPct val="120031"/>
              </a:lnSpc>
              <a:spcBef>
                <a:spcPts val="0"/>
              </a:spcBef>
              <a:spcAft>
                <a:spcPts val="0"/>
              </a:spcAft>
              <a:buNone/>
            </a:pPr>
            <a:r>
              <a:rPr lang="en-US" sz="2511" b="0" i="0" u="none" strike="noStrike" cap="none">
                <a:solidFill>
                  <a:srgbClr val="000000"/>
                </a:solidFill>
                <a:latin typeface="Arial"/>
                <a:ea typeface="Arial"/>
                <a:cs typeface="Arial"/>
                <a:sym typeface="Arial"/>
              </a:rPr>
              <a:t>Pathogen detection and clinical correlation for comprehensive health insights.</a:t>
            </a:r>
            <a:endParaRPr/>
          </a:p>
        </p:txBody>
      </p:sp>
      <p:sp>
        <p:nvSpPr>
          <p:cNvPr id="450" name="Google Shape;450;p45"/>
          <p:cNvSpPr txBox="1"/>
          <p:nvPr/>
        </p:nvSpPr>
        <p:spPr>
          <a:xfrm>
            <a:off x="13168607" y="4518411"/>
            <a:ext cx="3420501" cy="1552575"/>
          </a:xfrm>
          <a:prstGeom prst="rect">
            <a:avLst/>
          </a:prstGeom>
          <a:noFill/>
          <a:ln>
            <a:noFill/>
          </a:ln>
        </p:spPr>
        <p:txBody>
          <a:bodyPr spcFirstLastPara="1" wrap="square" lIns="0" tIns="0" rIns="0" bIns="0" anchor="t" anchorCtr="0">
            <a:spAutoFit/>
          </a:bodyPr>
          <a:lstStyle/>
          <a:p>
            <a:pPr marL="0" marR="0" lvl="0" indent="0" algn="ctr" rtl="0">
              <a:lnSpc>
                <a:spcPct val="120031"/>
              </a:lnSpc>
              <a:spcBef>
                <a:spcPts val="0"/>
              </a:spcBef>
              <a:spcAft>
                <a:spcPts val="0"/>
              </a:spcAft>
              <a:buNone/>
            </a:pPr>
            <a:r>
              <a:rPr lang="en-US" sz="2511" b="0" i="0" u="none" strike="noStrike" cap="none">
                <a:solidFill>
                  <a:srgbClr val="000000"/>
                </a:solidFill>
                <a:latin typeface="Arial"/>
                <a:ea typeface="Arial"/>
                <a:cs typeface="Arial"/>
                <a:sym typeface="Arial"/>
              </a:rPr>
              <a:t>Developing cost-effective, reliable surveillance kits for widespread use.</a:t>
            </a:r>
            <a:endParaRPr/>
          </a:p>
        </p:txBody>
      </p:sp>
      <p:sp>
        <p:nvSpPr>
          <p:cNvPr id="451" name="Google Shape;451;p45"/>
          <p:cNvSpPr txBox="1"/>
          <p:nvPr/>
        </p:nvSpPr>
        <p:spPr>
          <a:xfrm>
            <a:off x="4450656" y="7575698"/>
            <a:ext cx="3420501" cy="1933575"/>
          </a:xfrm>
          <a:prstGeom prst="rect">
            <a:avLst/>
          </a:prstGeom>
          <a:noFill/>
          <a:ln>
            <a:noFill/>
          </a:ln>
        </p:spPr>
        <p:txBody>
          <a:bodyPr spcFirstLastPara="1" wrap="square" lIns="0" tIns="0" rIns="0" bIns="0" anchor="t" anchorCtr="0">
            <a:spAutoFit/>
          </a:bodyPr>
          <a:lstStyle/>
          <a:p>
            <a:pPr marL="0" marR="0" lvl="0" indent="0" algn="ctr" rtl="0">
              <a:lnSpc>
                <a:spcPct val="120031"/>
              </a:lnSpc>
              <a:spcBef>
                <a:spcPts val="0"/>
              </a:spcBef>
              <a:spcAft>
                <a:spcPts val="0"/>
              </a:spcAft>
              <a:buNone/>
            </a:pPr>
            <a:r>
              <a:rPr lang="en-US" sz="2511" b="0" i="0" u="none" strike="noStrike" cap="none">
                <a:solidFill>
                  <a:srgbClr val="000000"/>
                </a:solidFill>
                <a:latin typeface="Arial"/>
                <a:ea typeface="Arial"/>
                <a:cs typeface="Arial"/>
                <a:sym typeface="Arial"/>
              </a:rPr>
              <a:t>Partnering with industry and clinical bodies for advanced tool creation and validation.</a:t>
            </a:r>
            <a:endParaRPr/>
          </a:p>
        </p:txBody>
      </p:sp>
      <p:sp>
        <p:nvSpPr>
          <p:cNvPr id="452" name="Google Shape;452;p45"/>
          <p:cNvSpPr txBox="1"/>
          <p:nvPr/>
        </p:nvSpPr>
        <p:spPr>
          <a:xfrm>
            <a:off x="10328971" y="7575698"/>
            <a:ext cx="3420501" cy="1933575"/>
          </a:xfrm>
          <a:prstGeom prst="rect">
            <a:avLst/>
          </a:prstGeom>
          <a:noFill/>
          <a:ln>
            <a:noFill/>
          </a:ln>
        </p:spPr>
        <p:txBody>
          <a:bodyPr spcFirstLastPara="1" wrap="square" lIns="0" tIns="0" rIns="0" bIns="0" anchor="t" anchorCtr="0">
            <a:spAutoFit/>
          </a:bodyPr>
          <a:lstStyle/>
          <a:p>
            <a:pPr marL="0" marR="0" lvl="0" indent="0" algn="ctr" rtl="0">
              <a:lnSpc>
                <a:spcPct val="120031"/>
              </a:lnSpc>
              <a:spcBef>
                <a:spcPts val="0"/>
              </a:spcBef>
              <a:spcAft>
                <a:spcPts val="0"/>
              </a:spcAft>
              <a:buNone/>
            </a:pPr>
            <a:r>
              <a:rPr lang="en-US" sz="2511" b="0" i="0" u="none" strike="noStrike" cap="none">
                <a:solidFill>
                  <a:srgbClr val="000000"/>
                </a:solidFill>
                <a:latin typeface="Arial"/>
                <a:ea typeface="Arial"/>
                <a:cs typeface="Arial"/>
                <a:sym typeface="Arial"/>
              </a:rPr>
              <a:t>Utilizing surveillance data for informed policy making and effective local disease management.</a:t>
            </a:r>
            <a:endParaRPr/>
          </a:p>
        </p:txBody>
      </p:sp>
      <p:sp>
        <p:nvSpPr>
          <p:cNvPr id="453" name="Google Shape;453;p45"/>
          <p:cNvSpPr/>
          <p:nvPr/>
        </p:nvSpPr>
        <p:spPr>
          <a:xfrm>
            <a:off x="10879998" y="5487468"/>
            <a:ext cx="2021015" cy="2021015"/>
          </a:xfrm>
          <a:custGeom>
            <a:avLst/>
            <a:gdLst/>
            <a:ahLst/>
            <a:cxnLst/>
            <a:rect l="l" t="t" r="r" b="b"/>
            <a:pathLst>
              <a:path w="2021015" h="2021015" extrusionOk="0">
                <a:moveTo>
                  <a:pt x="0" y="0"/>
                </a:moveTo>
                <a:lnTo>
                  <a:pt x="2021015" y="0"/>
                </a:lnTo>
                <a:lnTo>
                  <a:pt x="2021015" y="2021016"/>
                </a:lnTo>
                <a:lnTo>
                  <a:pt x="0" y="2021016"/>
                </a:lnTo>
                <a:lnTo>
                  <a:pt x="0" y="0"/>
                </a:lnTo>
                <a:close/>
              </a:path>
            </a:pathLst>
          </a:custGeom>
          <a:blipFill rotWithShape="1">
            <a:blip r:embed="rId3">
              <a:alphaModFix/>
            </a:blip>
            <a:stretch>
              <a:fillRect/>
            </a:stretch>
          </a:blipFill>
          <a:ln>
            <a:noFill/>
          </a:ln>
        </p:spPr>
        <p:txBody>
          <a:bodyPr/>
          <a:lstStyle/>
          <a:p>
            <a:endParaRPr lang="en-US"/>
          </a:p>
        </p:txBody>
      </p:sp>
      <p:sp>
        <p:nvSpPr>
          <p:cNvPr id="454" name="Google Shape;454;p45"/>
          <p:cNvSpPr/>
          <p:nvPr/>
        </p:nvSpPr>
        <p:spPr>
          <a:xfrm>
            <a:off x="8176655" y="2326402"/>
            <a:ext cx="2021015" cy="2021015"/>
          </a:xfrm>
          <a:custGeom>
            <a:avLst/>
            <a:gdLst/>
            <a:ahLst/>
            <a:cxnLst/>
            <a:rect l="l" t="t" r="r" b="b"/>
            <a:pathLst>
              <a:path w="2021015" h="2021015" extrusionOk="0">
                <a:moveTo>
                  <a:pt x="0" y="0"/>
                </a:moveTo>
                <a:lnTo>
                  <a:pt x="2021016" y="0"/>
                </a:lnTo>
                <a:lnTo>
                  <a:pt x="2021016" y="2021016"/>
                </a:lnTo>
                <a:lnTo>
                  <a:pt x="0" y="2021016"/>
                </a:lnTo>
                <a:lnTo>
                  <a:pt x="0" y="0"/>
                </a:lnTo>
                <a:close/>
              </a:path>
            </a:pathLst>
          </a:custGeom>
          <a:blipFill rotWithShape="1">
            <a:blip r:embed="rId3">
              <a:alphaModFix/>
            </a:blip>
            <a:stretch>
              <a:fillRect/>
            </a:stretch>
          </a:blipFill>
          <a:ln>
            <a:noFill/>
          </a:ln>
        </p:spPr>
        <p:txBody>
          <a:bodyPr/>
          <a:lstStyle/>
          <a:p>
            <a:endParaRPr lang="en-US"/>
          </a:p>
        </p:txBody>
      </p:sp>
      <p:sp>
        <p:nvSpPr>
          <p:cNvPr id="455" name="Google Shape;455;p45"/>
          <p:cNvSpPr/>
          <p:nvPr/>
        </p:nvSpPr>
        <p:spPr>
          <a:xfrm>
            <a:off x="5138443" y="5487468"/>
            <a:ext cx="2021015" cy="2021015"/>
          </a:xfrm>
          <a:custGeom>
            <a:avLst/>
            <a:gdLst/>
            <a:ahLst/>
            <a:cxnLst/>
            <a:rect l="l" t="t" r="r" b="b"/>
            <a:pathLst>
              <a:path w="2021015" h="2021015" extrusionOk="0">
                <a:moveTo>
                  <a:pt x="0" y="0"/>
                </a:moveTo>
                <a:lnTo>
                  <a:pt x="2021016" y="0"/>
                </a:lnTo>
                <a:lnTo>
                  <a:pt x="2021016" y="2021016"/>
                </a:lnTo>
                <a:lnTo>
                  <a:pt x="0" y="2021016"/>
                </a:lnTo>
                <a:lnTo>
                  <a:pt x="0" y="0"/>
                </a:lnTo>
                <a:close/>
              </a:path>
            </a:pathLst>
          </a:custGeom>
          <a:blipFill rotWithShape="1">
            <a:blip r:embed="rId3">
              <a:alphaModFix/>
            </a:blip>
            <a:stretch>
              <a:fillRect/>
            </a:stretch>
          </a:blipFill>
          <a:ln>
            <a:noFill/>
          </a:ln>
        </p:spPr>
        <p:txBody>
          <a:bodyPr/>
          <a:lstStyle/>
          <a:p>
            <a:endParaRPr lang="en-US"/>
          </a:p>
        </p:txBody>
      </p:sp>
      <p:sp>
        <p:nvSpPr>
          <p:cNvPr id="456" name="Google Shape;456;p45"/>
          <p:cNvSpPr/>
          <p:nvPr/>
        </p:nvSpPr>
        <p:spPr>
          <a:xfrm>
            <a:off x="14159889" y="2326402"/>
            <a:ext cx="2021015" cy="2021015"/>
          </a:xfrm>
          <a:custGeom>
            <a:avLst/>
            <a:gdLst/>
            <a:ahLst/>
            <a:cxnLst/>
            <a:rect l="l" t="t" r="r" b="b"/>
            <a:pathLst>
              <a:path w="2021015" h="2021015" extrusionOk="0">
                <a:moveTo>
                  <a:pt x="0" y="0"/>
                </a:moveTo>
                <a:lnTo>
                  <a:pt x="2021015" y="0"/>
                </a:lnTo>
                <a:lnTo>
                  <a:pt x="2021015" y="2021016"/>
                </a:lnTo>
                <a:lnTo>
                  <a:pt x="0" y="2021016"/>
                </a:lnTo>
                <a:lnTo>
                  <a:pt x="0" y="0"/>
                </a:lnTo>
                <a:close/>
              </a:path>
            </a:pathLst>
          </a:custGeom>
          <a:blipFill rotWithShape="1">
            <a:blip r:embed="rId3">
              <a:alphaModFix/>
            </a:blip>
            <a:stretch>
              <a:fillRect/>
            </a:stretch>
          </a:blipFill>
          <a:ln>
            <a:noFill/>
          </a:ln>
        </p:spPr>
        <p:txBody>
          <a:bodyPr/>
          <a:lstStyle/>
          <a:p>
            <a:endParaRPr lang="en-US"/>
          </a:p>
        </p:txBody>
      </p:sp>
      <p:sp>
        <p:nvSpPr>
          <p:cNvPr id="457" name="Google Shape;457;p45"/>
          <p:cNvSpPr txBox="1"/>
          <p:nvPr/>
        </p:nvSpPr>
        <p:spPr>
          <a:xfrm>
            <a:off x="1493593" y="2917808"/>
            <a:ext cx="3221317" cy="87630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i="0" u="none" strike="noStrike" cap="none">
                <a:solidFill>
                  <a:srgbClr val="FFDE59"/>
                </a:solidFill>
                <a:latin typeface="Arial"/>
                <a:ea typeface="Arial"/>
                <a:cs typeface="Arial"/>
                <a:sym typeface="Arial"/>
              </a:rPr>
              <a:t>1</a:t>
            </a:r>
            <a:endParaRPr/>
          </a:p>
        </p:txBody>
      </p:sp>
      <p:sp>
        <p:nvSpPr>
          <p:cNvPr id="458" name="Google Shape;458;p45"/>
          <p:cNvSpPr txBox="1"/>
          <p:nvPr/>
        </p:nvSpPr>
        <p:spPr>
          <a:xfrm>
            <a:off x="4538293" y="6109086"/>
            <a:ext cx="3221317" cy="87630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i="0" u="none" strike="noStrike" cap="none">
                <a:solidFill>
                  <a:srgbClr val="FFDE59"/>
                </a:solidFill>
                <a:latin typeface="Arial"/>
                <a:ea typeface="Arial"/>
                <a:cs typeface="Arial"/>
                <a:sym typeface="Arial"/>
              </a:rPr>
              <a:t>2</a:t>
            </a:r>
            <a:endParaRPr/>
          </a:p>
        </p:txBody>
      </p:sp>
      <p:sp>
        <p:nvSpPr>
          <p:cNvPr id="459" name="Google Shape;459;p45"/>
          <p:cNvSpPr txBox="1"/>
          <p:nvPr/>
        </p:nvSpPr>
        <p:spPr>
          <a:xfrm>
            <a:off x="7533342" y="3051558"/>
            <a:ext cx="3221317" cy="87630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i="0" u="none" strike="noStrike" cap="none">
                <a:solidFill>
                  <a:srgbClr val="FFDE59"/>
                </a:solidFill>
                <a:latin typeface="Arial"/>
                <a:ea typeface="Arial"/>
                <a:cs typeface="Arial"/>
                <a:sym typeface="Arial"/>
              </a:rPr>
              <a:t>3</a:t>
            </a:r>
            <a:endParaRPr/>
          </a:p>
        </p:txBody>
      </p:sp>
      <p:sp>
        <p:nvSpPr>
          <p:cNvPr id="460" name="Google Shape;460;p45"/>
          <p:cNvSpPr txBox="1"/>
          <p:nvPr/>
        </p:nvSpPr>
        <p:spPr>
          <a:xfrm>
            <a:off x="10279847" y="6109086"/>
            <a:ext cx="3221317" cy="87630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i="0" u="none" strike="noStrike" cap="none">
                <a:solidFill>
                  <a:srgbClr val="FFDE59"/>
                </a:solidFill>
                <a:latin typeface="Arial"/>
                <a:ea typeface="Arial"/>
                <a:cs typeface="Arial"/>
                <a:sym typeface="Arial"/>
              </a:rPr>
              <a:t>4</a:t>
            </a:r>
            <a:endParaRPr/>
          </a:p>
        </p:txBody>
      </p:sp>
      <p:sp>
        <p:nvSpPr>
          <p:cNvPr id="461" name="Google Shape;461;p45"/>
          <p:cNvSpPr txBox="1"/>
          <p:nvPr/>
        </p:nvSpPr>
        <p:spPr>
          <a:xfrm>
            <a:off x="13574058" y="2917808"/>
            <a:ext cx="3221317" cy="87630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i="0" u="none" strike="noStrike" cap="none">
                <a:solidFill>
                  <a:srgbClr val="FFDE59"/>
                </a:solidFill>
                <a:latin typeface="Arial"/>
                <a:ea typeface="Arial"/>
                <a:cs typeface="Arial"/>
                <a:sym typeface="Arial"/>
              </a:rPr>
              <a:t>5</a:t>
            </a:r>
            <a:endParaRPr/>
          </a:p>
        </p:txBody>
      </p:sp>
      <p:sp>
        <p:nvSpPr>
          <p:cNvPr id="462" name="Google Shape;462;p45"/>
          <p:cNvSpPr txBox="1"/>
          <p:nvPr/>
        </p:nvSpPr>
        <p:spPr>
          <a:xfrm>
            <a:off x="16002378" y="9594674"/>
            <a:ext cx="20211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APSI</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66"/>
        <p:cNvGrpSpPr/>
        <p:nvPr/>
      </p:nvGrpSpPr>
      <p:grpSpPr>
        <a:xfrm>
          <a:off x="0" y="0"/>
          <a:ext cx="0" cy="0"/>
          <a:chOff x="0" y="0"/>
          <a:chExt cx="0" cy="0"/>
        </a:xfrm>
      </p:grpSpPr>
      <p:sp>
        <p:nvSpPr>
          <p:cNvPr id="467" name="Google Shape;467;p46"/>
          <p:cNvSpPr txBox="1"/>
          <p:nvPr/>
        </p:nvSpPr>
        <p:spPr>
          <a:xfrm>
            <a:off x="639469" y="2144592"/>
            <a:ext cx="17391900" cy="7562400"/>
          </a:xfrm>
          <a:prstGeom prst="rect">
            <a:avLst/>
          </a:prstGeom>
          <a:noFill/>
          <a:ln>
            <a:noFill/>
          </a:ln>
        </p:spPr>
        <p:txBody>
          <a:bodyPr spcFirstLastPara="1" wrap="square" lIns="0" tIns="0" rIns="0" bIns="0" anchor="t" anchorCtr="0">
            <a:spAutoFit/>
          </a:bodyPr>
          <a:lstStyle/>
          <a:p>
            <a:pPr marL="784593" marR="0" lvl="1" indent="-404997" algn="l" rtl="0">
              <a:lnSpc>
                <a:spcPct val="115000"/>
              </a:lnSpc>
              <a:spcBef>
                <a:spcPts val="0"/>
              </a:spcBef>
              <a:spcAft>
                <a:spcPts val="0"/>
              </a:spcAft>
              <a:buClr>
                <a:srgbClr val="000000"/>
              </a:buClr>
              <a:buSzPts val="3834"/>
              <a:buFont typeface="Arial"/>
              <a:buChar char="•"/>
            </a:pPr>
            <a:r>
              <a:rPr lang="en-US" sz="3834" b="1" i="0" u="none" strike="noStrike" cap="none">
                <a:solidFill>
                  <a:srgbClr val="000000"/>
                </a:solidFill>
                <a:latin typeface="Arial"/>
                <a:ea typeface="Arial"/>
                <a:cs typeface="Arial"/>
                <a:sym typeface="Arial"/>
              </a:rPr>
              <a:t>Poor IPC practices and Poor applicability of AMSP programs in healthcare facilities</a:t>
            </a:r>
            <a:endParaRPr sz="1600"/>
          </a:p>
          <a:p>
            <a:pPr marL="0" marR="0" lvl="0" indent="0" algn="l" rtl="0">
              <a:lnSpc>
                <a:spcPct val="115000"/>
              </a:lnSpc>
              <a:spcBef>
                <a:spcPts val="0"/>
              </a:spcBef>
              <a:spcAft>
                <a:spcPts val="0"/>
              </a:spcAft>
              <a:buNone/>
            </a:pPr>
            <a:endParaRPr sz="3834" b="1" i="0" u="none" strike="noStrike" cap="none">
              <a:solidFill>
                <a:srgbClr val="000000"/>
              </a:solidFill>
              <a:latin typeface="Arial"/>
              <a:ea typeface="Arial"/>
              <a:cs typeface="Arial"/>
              <a:sym typeface="Arial"/>
            </a:endParaRPr>
          </a:p>
          <a:p>
            <a:pPr marL="784593" marR="0" lvl="1" indent="-404997" algn="l" rtl="0">
              <a:lnSpc>
                <a:spcPct val="115000"/>
              </a:lnSpc>
              <a:spcBef>
                <a:spcPts val="0"/>
              </a:spcBef>
              <a:spcAft>
                <a:spcPts val="0"/>
              </a:spcAft>
              <a:buClr>
                <a:srgbClr val="000000"/>
              </a:buClr>
              <a:buSzPts val="3834"/>
              <a:buFont typeface="Arial"/>
              <a:buChar char="•"/>
            </a:pPr>
            <a:r>
              <a:rPr lang="en-US" sz="3834" b="1" i="0" u="none" strike="noStrike" cap="none">
                <a:solidFill>
                  <a:srgbClr val="000000"/>
                </a:solidFill>
                <a:latin typeface="Arial"/>
                <a:ea typeface="Arial"/>
                <a:cs typeface="Arial"/>
                <a:sym typeface="Arial"/>
              </a:rPr>
              <a:t>Lack of Local and National surveillance systems for generating AMR data</a:t>
            </a:r>
            <a:endParaRPr sz="1600"/>
          </a:p>
          <a:p>
            <a:pPr marL="0" marR="0" lvl="0" indent="0" algn="l" rtl="0">
              <a:lnSpc>
                <a:spcPct val="115000"/>
              </a:lnSpc>
              <a:spcBef>
                <a:spcPts val="0"/>
              </a:spcBef>
              <a:spcAft>
                <a:spcPts val="0"/>
              </a:spcAft>
              <a:buNone/>
            </a:pPr>
            <a:endParaRPr sz="3834" b="1" i="0" u="none" strike="noStrike" cap="none">
              <a:solidFill>
                <a:srgbClr val="000000"/>
              </a:solidFill>
              <a:latin typeface="Arial"/>
              <a:ea typeface="Arial"/>
              <a:cs typeface="Arial"/>
              <a:sym typeface="Arial"/>
            </a:endParaRPr>
          </a:p>
          <a:p>
            <a:pPr marL="784593" marR="0" lvl="1" indent="-404997" algn="l" rtl="0">
              <a:lnSpc>
                <a:spcPct val="115000"/>
              </a:lnSpc>
              <a:spcBef>
                <a:spcPts val="0"/>
              </a:spcBef>
              <a:spcAft>
                <a:spcPts val="0"/>
              </a:spcAft>
              <a:buClr>
                <a:srgbClr val="000000"/>
              </a:buClr>
              <a:buSzPts val="3834"/>
              <a:buFont typeface="Arial"/>
              <a:buChar char="•"/>
            </a:pPr>
            <a:r>
              <a:rPr lang="en-US" sz="3834" b="1" i="0" u="none" strike="noStrike" cap="none">
                <a:solidFill>
                  <a:srgbClr val="000000"/>
                </a:solidFill>
                <a:latin typeface="Arial"/>
                <a:ea typeface="Arial"/>
                <a:cs typeface="Arial"/>
                <a:sym typeface="Arial"/>
              </a:rPr>
              <a:t>Limited access to diagnostics</a:t>
            </a:r>
            <a:endParaRPr sz="1600"/>
          </a:p>
          <a:p>
            <a:pPr marL="0" marR="0" lvl="0" indent="0" algn="l" rtl="0">
              <a:lnSpc>
                <a:spcPct val="115000"/>
              </a:lnSpc>
              <a:spcBef>
                <a:spcPts val="0"/>
              </a:spcBef>
              <a:spcAft>
                <a:spcPts val="0"/>
              </a:spcAft>
              <a:buNone/>
            </a:pPr>
            <a:endParaRPr sz="3834" b="1" i="0" u="none" strike="noStrike" cap="none">
              <a:solidFill>
                <a:srgbClr val="000000"/>
              </a:solidFill>
              <a:latin typeface="Arial"/>
              <a:ea typeface="Arial"/>
              <a:cs typeface="Arial"/>
              <a:sym typeface="Arial"/>
            </a:endParaRPr>
          </a:p>
          <a:p>
            <a:pPr marL="784593" marR="0" lvl="1" indent="-404997" algn="l" rtl="0">
              <a:lnSpc>
                <a:spcPct val="115000"/>
              </a:lnSpc>
              <a:spcBef>
                <a:spcPts val="0"/>
              </a:spcBef>
              <a:spcAft>
                <a:spcPts val="0"/>
              </a:spcAft>
              <a:buClr>
                <a:srgbClr val="000000"/>
              </a:buClr>
              <a:buSzPts val="3834"/>
              <a:buFont typeface="Arial"/>
              <a:buChar char="•"/>
            </a:pPr>
            <a:r>
              <a:rPr lang="en-US" sz="3834" b="1" i="0" u="none" strike="noStrike" cap="none">
                <a:solidFill>
                  <a:srgbClr val="000000"/>
                </a:solidFill>
                <a:latin typeface="Arial"/>
                <a:ea typeface="Arial"/>
                <a:cs typeface="Arial"/>
                <a:sym typeface="Arial"/>
              </a:rPr>
              <a:t>Lack of Personnel, equipment and resources </a:t>
            </a:r>
            <a:endParaRPr sz="1600"/>
          </a:p>
          <a:p>
            <a:pPr marL="0" marR="0" lvl="0" indent="0" algn="l" rtl="0">
              <a:lnSpc>
                <a:spcPct val="159988"/>
              </a:lnSpc>
              <a:spcBef>
                <a:spcPts val="0"/>
              </a:spcBef>
              <a:spcAft>
                <a:spcPts val="0"/>
              </a:spcAft>
              <a:buNone/>
            </a:pPr>
            <a:endParaRPr sz="3634" b="1" i="0" u="none" strike="noStrike" cap="none">
              <a:solidFill>
                <a:srgbClr val="000000"/>
              </a:solidFill>
              <a:latin typeface="Arial"/>
              <a:ea typeface="Arial"/>
              <a:cs typeface="Arial"/>
              <a:sym typeface="Arial"/>
            </a:endParaRPr>
          </a:p>
          <a:p>
            <a:pPr marL="0" marR="0" lvl="0" indent="0" algn="l" rtl="0">
              <a:lnSpc>
                <a:spcPct val="159988"/>
              </a:lnSpc>
              <a:spcBef>
                <a:spcPts val="0"/>
              </a:spcBef>
              <a:spcAft>
                <a:spcPts val="0"/>
              </a:spcAft>
              <a:buNone/>
            </a:pPr>
            <a:endParaRPr sz="3634" b="1" i="0" u="none" strike="noStrike" cap="none">
              <a:solidFill>
                <a:srgbClr val="000000"/>
              </a:solidFill>
              <a:latin typeface="Arial"/>
              <a:ea typeface="Arial"/>
              <a:cs typeface="Arial"/>
              <a:sym typeface="Arial"/>
            </a:endParaRPr>
          </a:p>
        </p:txBody>
      </p:sp>
      <p:sp>
        <p:nvSpPr>
          <p:cNvPr id="468" name="Google Shape;468;p46"/>
          <p:cNvSpPr txBox="1"/>
          <p:nvPr/>
        </p:nvSpPr>
        <p:spPr>
          <a:xfrm>
            <a:off x="16416"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Challenges related to AMR</a:t>
            </a:r>
            <a:endParaRPr/>
          </a:p>
        </p:txBody>
      </p:sp>
      <p:sp>
        <p:nvSpPr>
          <p:cNvPr id="469" name="Google Shape;469;p46"/>
          <p:cNvSpPr txBox="1"/>
          <p:nvPr/>
        </p:nvSpPr>
        <p:spPr>
          <a:xfrm>
            <a:off x="12900600" y="9706999"/>
            <a:ext cx="53874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
        <p:nvSpPr>
          <p:cNvPr id="470" name="Google Shape;470;p46"/>
          <p:cNvSpPr/>
          <p:nvPr/>
        </p:nvSpPr>
        <p:spPr>
          <a:xfrm>
            <a:off x="0" y="0"/>
            <a:ext cx="18288000" cy="946404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74"/>
        <p:cNvGrpSpPr/>
        <p:nvPr/>
      </p:nvGrpSpPr>
      <p:grpSpPr>
        <a:xfrm>
          <a:off x="0" y="0"/>
          <a:ext cx="0" cy="0"/>
          <a:chOff x="0" y="0"/>
          <a:chExt cx="0" cy="0"/>
        </a:xfrm>
      </p:grpSpPr>
      <p:sp>
        <p:nvSpPr>
          <p:cNvPr id="475" name="Google Shape;475;p47"/>
          <p:cNvSpPr txBox="1"/>
          <p:nvPr/>
        </p:nvSpPr>
        <p:spPr>
          <a:xfrm>
            <a:off x="-297097" y="1986656"/>
            <a:ext cx="18546000" cy="8334600"/>
          </a:xfrm>
          <a:prstGeom prst="rect">
            <a:avLst/>
          </a:prstGeom>
          <a:noFill/>
          <a:ln>
            <a:noFill/>
          </a:ln>
        </p:spPr>
        <p:txBody>
          <a:bodyPr spcFirstLastPara="1" wrap="square" lIns="0" tIns="0" rIns="0" bIns="0" anchor="t" anchorCtr="0">
            <a:spAutoFit/>
          </a:bodyPr>
          <a:lstStyle/>
          <a:p>
            <a:pPr marL="847179" marR="0" lvl="1" indent="-423588" algn="l" rtl="0">
              <a:lnSpc>
                <a:spcPct val="160030"/>
              </a:lnSpc>
              <a:spcBef>
                <a:spcPts val="0"/>
              </a:spcBef>
              <a:spcAft>
                <a:spcPts val="0"/>
              </a:spcAft>
              <a:buClr>
                <a:srgbClr val="000000"/>
              </a:buClr>
              <a:buSzPts val="3923"/>
              <a:buFont typeface="Arial"/>
              <a:buChar char="•"/>
            </a:pPr>
            <a:r>
              <a:rPr lang="en-US" sz="3923" b="1" i="0" u="none" strike="noStrike" cap="none">
                <a:solidFill>
                  <a:srgbClr val="000000"/>
                </a:solidFill>
                <a:latin typeface="Arial"/>
                <a:ea typeface="Arial"/>
                <a:cs typeface="Arial"/>
                <a:sym typeface="Arial"/>
              </a:rPr>
              <a:t>Poor management of sanitation and waste</a:t>
            </a:r>
            <a:endParaRPr/>
          </a:p>
          <a:p>
            <a:pPr marL="0" marR="0" lvl="0" indent="0" algn="l" rtl="0">
              <a:lnSpc>
                <a:spcPct val="160030"/>
              </a:lnSpc>
              <a:spcBef>
                <a:spcPts val="0"/>
              </a:spcBef>
              <a:spcAft>
                <a:spcPts val="0"/>
              </a:spcAft>
              <a:buNone/>
            </a:pPr>
            <a:endParaRPr sz="3923" b="1" i="0" u="none" strike="noStrike" cap="none">
              <a:solidFill>
                <a:srgbClr val="000000"/>
              </a:solidFill>
              <a:latin typeface="Arial"/>
              <a:ea typeface="Arial"/>
              <a:cs typeface="Arial"/>
              <a:sym typeface="Arial"/>
            </a:endParaRPr>
          </a:p>
          <a:p>
            <a:pPr marL="847179" marR="0" lvl="1" indent="-423588" algn="l" rtl="0">
              <a:lnSpc>
                <a:spcPct val="160030"/>
              </a:lnSpc>
              <a:spcBef>
                <a:spcPts val="0"/>
              </a:spcBef>
              <a:spcAft>
                <a:spcPts val="0"/>
              </a:spcAft>
              <a:buClr>
                <a:srgbClr val="000000"/>
              </a:buClr>
              <a:buSzPts val="3923"/>
              <a:buFont typeface="Arial"/>
              <a:buChar char="•"/>
            </a:pPr>
            <a:r>
              <a:rPr lang="en-US" sz="3923" b="1" i="0" u="none" strike="noStrike" cap="none">
                <a:solidFill>
                  <a:srgbClr val="000000"/>
                </a:solidFill>
                <a:latin typeface="Arial"/>
                <a:ea typeface="Arial"/>
                <a:cs typeface="Arial"/>
                <a:sym typeface="Arial"/>
              </a:rPr>
              <a:t>Low level of awareness about antimicrobials, Self medication, Over the counter availability</a:t>
            </a:r>
            <a:endParaRPr/>
          </a:p>
          <a:p>
            <a:pPr marL="0" marR="0" lvl="0" indent="0" algn="l" rtl="0">
              <a:lnSpc>
                <a:spcPct val="160030"/>
              </a:lnSpc>
              <a:spcBef>
                <a:spcPts val="0"/>
              </a:spcBef>
              <a:spcAft>
                <a:spcPts val="0"/>
              </a:spcAft>
              <a:buNone/>
            </a:pPr>
            <a:endParaRPr sz="3923" b="1" i="0" u="none" strike="noStrike" cap="none">
              <a:solidFill>
                <a:srgbClr val="000000"/>
              </a:solidFill>
              <a:latin typeface="Arial"/>
              <a:ea typeface="Arial"/>
              <a:cs typeface="Arial"/>
              <a:sym typeface="Arial"/>
            </a:endParaRPr>
          </a:p>
          <a:p>
            <a:pPr marL="847179" marR="0" lvl="1" indent="-423588" algn="l" rtl="0">
              <a:lnSpc>
                <a:spcPct val="160030"/>
              </a:lnSpc>
              <a:spcBef>
                <a:spcPts val="0"/>
              </a:spcBef>
              <a:spcAft>
                <a:spcPts val="0"/>
              </a:spcAft>
              <a:buClr>
                <a:srgbClr val="000000"/>
              </a:buClr>
              <a:buSzPts val="3923"/>
              <a:buFont typeface="Arial"/>
              <a:buChar char="•"/>
            </a:pPr>
            <a:r>
              <a:rPr lang="en-US" sz="3923" b="1" i="0" u="none" strike="noStrike" cap="none">
                <a:solidFill>
                  <a:srgbClr val="000000"/>
                </a:solidFill>
                <a:latin typeface="Arial"/>
                <a:ea typeface="Arial"/>
                <a:cs typeface="Arial"/>
                <a:sym typeface="Arial"/>
              </a:rPr>
              <a:t>Lack of leadership and governance from health Policy makers</a:t>
            </a:r>
            <a:endParaRPr/>
          </a:p>
          <a:p>
            <a:pPr marL="0" marR="0" lvl="0" indent="0" algn="l" rtl="0">
              <a:lnSpc>
                <a:spcPct val="160030"/>
              </a:lnSpc>
              <a:spcBef>
                <a:spcPts val="0"/>
              </a:spcBef>
              <a:spcAft>
                <a:spcPts val="0"/>
              </a:spcAft>
              <a:buNone/>
            </a:pPr>
            <a:endParaRPr sz="3923" b="1" i="0" u="none" strike="noStrike" cap="none">
              <a:solidFill>
                <a:srgbClr val="000000"/>
              </a:solidFill>
              <a:latin typeface="Arial"/>
              <a:ea typeface="Arial"/>
              <a:cs typeface="Arial"/>
              <a:sym typeface="Arial"/>
            </a:endParaRPr>
          </a:p>
          <a:p>
            <a:pPr marL="847179" marR="0" lvl="1" indent="-423588" algn="l" rtl="0">
              <a:lnSpc>
                <a:spcPct val="160030"/>
              </a:lnSpc>
              <a:spcBef>
                <a:spcPts val="0"/>
              </a:spcBef>
              <a:spcAft>
                <a:spcPts val="0"/>
              </a:spcAft>
              <a:buClr>
                <a:srgbClr val="000000"/>
              </a:buClr>
              <a:buSzPts val="3923"/>
              <a:buFont typeface="Arial"/>
              <a:buChar char="•"/>
            </a:pPr>
            <a:r>
              <a:rPr lang="en-US" sz="3923" b="1" i="0" u="none" strike="noStrike" cap="none">
                <a:solidFill>
                  <a:srgbClr val="000000"/>
                </a:solidFill>
                <a:latin typeface="Arial"/>
                <a:ea typeface="Arial"/>
                <a:cs typeface="Arial"/>
                <a:sym typeface="Arial"/>
              </a:rPr>
              <a:t>Lack of regulations on the use of antimicrobials in animals and agriculture</a:t>
            </a:r>
            <a:endParaRPr/>
          </a:p>
          <a:p>
            <a:pPr marL="0" marR="0" lvl="0" indent="0" algn="l" rtl="0">
              <a:lnSpc>
                <a:spcPct val="160030"/>
              </a:lnSpc>
              <a:spcBef>
                <a:spcPts val="0"/>
              </a:spcBef>
              <a:spcAft>
                <a:spcPts val="0"/>
              </a:spcAft>
              <a:buNone/>
            </a:pPr>
            <a:endParaRPr sz="3923" b="1" i="0" u="none" strike="noStrike" cap="none">
              <a:solidFill>
                <a:srgbClr val="000000"/>
              </a:solidFill>
              <a:latin typeface="Arial"/>
              <a:ea typeface="Arial"/>
              <a:cs typeface="Arial"/>
              <a:sym typeface="Arial"/>
            </a:endParaRPr>
          </a:p>
        </p:txBody>
      </p:sp>
      <p:sp>
        <p:nvSpPr>
          <p:cNvPr id="476" name="Google Shape;476;p47"/>
          <p:cNvSpPr txBox="1"/>
          <p:nvPr/>
        </p:nvSpPr>
        <p:spPr>
          <a:xfrm>
            <a:off x="0" y="324136"/>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Challenges related to AMR</a:t>
            </a:r>
            <a:endParaRPr/>
          </a:p>
        </p:txBody>
      </p:sp>
      <p:sp>
        <p:nvSpPr>
          <p:cNvPr id="477" name="Google Shape;477;p47"/>
          <p:cNvSpPr txBox="1"/>
          <p:nvPr/>
        </p:nvSpPr>
        <p:spPr>
          <a:xfrm>
            <a:off x="13151100" y="9794025"/>
            <a:ext cx="51369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Umabala Pamidimukkala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81"/>
        <p:cNvGrpSpPr/>
        <p:nvPr/>
      </p:nvGrpSpPr>
      <p:grpSpPr>
        <a:xfrm>
          <a:off x="0" y="0"/>
          <a:ext cx="0" cy="0"/>
          <a:chOff x="0" y="0"/>
          <a:chExt cx="0" cy="0"/>
        </a:xfrm>
      </p:grpSpPr>
      <p:sp>
        <p:nvSpPr>
          <p:cNvPr id="482" name="Google Shape;482;p48"/>
          <p:cNvSpPr/>
          <p:nvPr/>
        </p:nvSpPr>
        <p:spPr>
          <a:xfrm>
            <a:off x="4922772" y="0"/>
            <a:ext cx="13404989" cy="10287000"/>
          </a:xfrm>
          <a:custGeom>
            <a:avLst/>
            <a:gdLst/>
            <a:ahLst/>
            <a:cxnLst/>
            <a:rect l="l" t="t" r="r" b="b"/>
            <a:pathLst>
              <a:path w="13404989" h="10287000" extrusionOk="0">
                <a:moveTo>
                  <a:pt x="0" y="0"/>
                </a:moveTo>
                <a:lnTo>
                  <a:pt x="13404989" y="0"/>
                </a:lnTo>
                <a:lnTo>
                  <a:pt x="13404989"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
        <p:nvSpPr>
          <p:cNvPr id="483" name="Google Shape;483;p48"/>
          <p:cNvSpPr txBox="1"/>
          <p:nvPr/>
        </p:nvSpPr>
        <p:spPr>
          <a:xfrm>
            <a:off x="0" y="1356271"/>
            <a:ext cx="4922700" cy="7009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900" b="1" i="0" u="none" strike="noStrike" cap="none">
                <a:solidFill>
                  <a:srgbClr val="000000"/>
                </a:solidFill>
                <a:latin typeface="Arial"/>
                <a:ea typeface="Arial"/>
                <a:cs typeface="Arial"/>
                <a:sym typeface="Arial"/>
              </a:rPr>
              <a:t>Steps</a:t>
            </a:r>
            <a:endParaRPr/>
          </a:p>
          <a:p>
            <a:pPr marL="0" marR="0" lvl="0" indent="0" algn="ctr" rtl="0">
              <a:lnSpc>
                <a:spcPct val="140000"/>
              </a:lnSpc>
              <a:spcBef>
                <a:spcPts val="0"/>
              </a:spcBef>
              <a:spcAft>
                <a:spcPts val="0"/>
              </a:spcAft>
              <a:buNone/>
            </a:pPr>
            <a:r>
              <a:rPr lang="en-US" sz="6900" b="1" i="0" u="none" strike="noStrike" cap="none">
                <a:solidFill>
                  <a:srgbClr val="000000"/>
                </a:solidFill>
                <a:latin typeface="Arial"/>
                <a:ea typeface="Arial"/>
                <a:cs typeface="Arial"/>
                <a:sym typeface="Arial"/>
              </a:rPr>
              <a:t>to tackle AMR - Global Measures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6"/>
        <p:cNvGrpSpPr/>
        <p:nvPr/>
      </p:nvGrpSpPr>
      <p:grpSpPr>
        <a:xfrm>
          <a:off x="0" y="0"/>
          <a:ext cx="0" cy="0"/>
          <a:chOff x="0" y="0"/>
          <a:chExt cx="0" cy="0"/>
        </a:xfrm>
      </p:grpSpPr>
      <p:sp>
        <p:nvSpPr>
          <p:cNvPr id="127" name="Google Shape;127;p7"/>
          <p:cNvSpPr txBox="1"/>
          <p:nvPr/>
        </p:nvSpPr>
        <p:spPr>
          <a:xfrm>
            <a:off x="637800" y="2079225"/>
            <a:ext cx="17012400" cy="7860000"/>
          </a:xfrm>
          <a:prstGeom prst="rect">
            <a:avLst/>
          </a:prstGeom>
          <a:noFill/>
          <a:ln>
            <a:noFill/>
          </a:ln>
        </p:spPr>
        <p:txBody>
          <a:bodyPr spcFirstLastPara="1" wrap="square" lIns="0" tIns="0" rIns="0" bIns="0" anchor="t" anchorCtr="0">
            <a:spAutoFit/>
          </a:bodyPr>
          <a:lstStyle/>
          <a:p>
            <a:pPr marL="731213" marR="0" lvl="1" indent="-385545" algn="l" rtl="0">
              <a:lnSpc>
                <a:spcPct val="160011"/>
              </a:lnSpc>
              <a:spcBef>
                <a:spcPts val="0"/>
              </a:spcBef>
              <a:spcAft>
                <a:spcPts val="0"/>
              </a:spcAft>
              <a:buClr>
                <a:srgbClr val="000000"/>
              </a:buClr>
              <a:buSzPts val="3700"/>
              <a:buFont typeface="Arial"/>
              <a:buChar char="•"/>
            </a:pPr>
            <a:r>
              <a:rPr lang="en-US" sz="3700" b="1" i="0" u="none" strike="noStrike" cap="none">
                <a:solidFill>
                  <a:srgbClr val="000000"/>
                </a:solidFill>
                <a:latin typeface="Arial"/>
                <a:ea typeface="Arial"/>
                <a:cs typeface="Arial"/>
                <a:sym typeface="Arial"/>
              </a:rPr>
              <a:t>Antimicrobial resistance (AMR) occurs when bacteria, parasites, viruses or fungi change/evolve to protect themselves from the effects of antimicrobial drugs designed to destroy them.</a:t>
            </a:r>
            <a:endParaRPr sz="3700"/>
          </a:p>
          <a:p>
            <a:pPr marL="0" marR="0" lvl="0" indent="0" algn="l" rtl="0">
              <a:lnSpc>
                <a:spcPct val="160011"/>
              </a:lnSpc>
              <a:spcBef>
                <a:spcPts val="0"/>
              </a:spcBef>
              <a:spcAft>
                <a:spcPts val="0"/>
              </a:spcAft>
              <a:buNone/>
            </a:pPr>
            <a:endParaRPr sz="3700" b="1" i="0" u="none" strike="noStrike" cap="none">
              <a:solidFill>
                <a:srgbClr val="000000"/>
              </a:solidFill>
              <a:latin typeface="Arial"/>
              <a:ea typeface="Arial"/>
              <a:cs typeface="Arial"/>
              <a:sym typeface="Arial"/>
            </a:endParaRPr>
          </a:p>
          <a:p>
            <a:pPr marL="731213" marR="0" lvl="1" indent="-385545" algn="l" rtl="0">
              <a:lnSpc>
                <a:spcPct val="160011"/>
              </a:lnSpc>
              <a:spcBef>
                <a:spcPts val="0"/>
              </a:spcBef>
              <a:spcAft>
                <a:spcPts val="0"/>
              </a:spcAft>
              <a:buClr>
                <a:srgbClr val="000000"/>
              </a:buClr>
              <a:buSzPts val="3700"/>
              <a:buFont typeface="Arial"/>
              <a:buChar char="•"/>
            </a:pPr>
            <a:r>
              <a:rPr lang="en-US" sz="3700" b="1" i="0" u="none" strike="noStrike" cap="none">
                <a:solidFill>
                  <a:srgbClr val="000000"/>
                </a:solidFill>
                <a:latin typeface="Arial"/>
                <a:ea typeface="Arial"/>
                <a:cs typeface="Arial"/>
                <a:sym typeface="Arial"/>
              </a:rPr>
              <a:t>This means previously effective antimicrobial drugs used to treat or prevent infections may no longer work.</a:t>
            </a:r>
            <a:endParaRPr sz="3700"/>
          </a:p>
          <a:p>
            <a:pPr marL="0" marR="0" lvl="0" indent="0" algn="l" rtl="0">
              <a:lnSpc>
                <a:spcPct val="160011"/>
              </a:lnSpc>
              <a:spcBef>
                <a:spcPts val="0"/>
              </a:spcBef>
              <a:spcAft>
                <a:spcPts val="0"/>
              </a:spcAft>
              <a:buNone/>
            </a:pPr>
            <a:endParaRPr sz="3700" b="1" i="0" u="none" strike="noStrike" cap="none">
              <a:solidFill>
                <a:srgbClr val="000000"/>
              </a:solidFill>
              <a:latin typeface="Arial"/>
              <a:ea typeface="Arial"/>
              <a:cs typeface="Arial"/>
              <a:sym typeface="Arial"/>
            </a:endParaRPr>
          </a:p>
          <a:p>
            <a:pPr marL="731213" marR="0" lvl="1" indent="-385545" algn="l" rtl="0">
              <a:lnSpc>
                <a:spcPct val="160011"/>
              </a:lnSpc>
              <a:spcBef>
                <a:spcPts val="0"/>
              </a:spcBef>
              <a:spcAft>
                <a:spcPts val="0"/>
              </a:spcAft>
              <a:buClr>
                <a:srgbClr val="000000"/>
              </a:buClr>
              <a:buSzPts val="3700"/>
              <a:buFont typeface="Arial"/>
              <a:buChar char="•"/>
            </a:pPr>
            <a:r>
              <a:rPr lang="en-US" sz="3700" b="1" i="0" u="none" strike="noStrike" cap="none">
                <a:solidFill>
                  <a:srgbClr val="000000"/>
                </a:solidFill>
                <a:latin typeface="Arial"/>
                <a:ea typeface="Arial"/>
                <a:cs typeface="Arial"/>
                <a:sym typeface="Arial"/>
              </a:rPr>
              <a:t>The World Health Organization (WHO) has identified AMR as ‘one of the biggest threats to global health’.</a:t>
            </a:r>
            <a:endParaRPr sz="3700"/>
          </a:p>
        </p:txBody>
      </p:sp>
      <p:sp>
        <p:nvSpPr>
          <p:cNvPr id="128" name="Google Shape;128;p7"/>
          <p:cNvSpPr txBox="1"/>
          <p:nvPr/>
        </p:nvSpPr>
        <p:spPr>
          <a:xfrm>
            <a:off x="0" y="666750"/>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Antimicrobial Resistance</a:t>
            </a:r>
            <a:endParaRPr/>
          </a:p>
        </p:txBody>
      </p:sp>
      <p:sp>
        <p:nvSpPr>
          <p:cNvPr id="129" name="Google Shape;129;p7"/>
          <p:cNvSpPr/>
          <p:nvPr/>
        </p:nvSpPr>
        <p:spPr>
          <a:xfrm>
            <a:off x="0" y="11060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9999"/>
            </a:blip>
            <a:stretch>
              <a:fillRect/>
            </a:stretch>
          </a:blipFill>
          <a:ln>
            <a:noFill/>
          </a:ln>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87"/>
        <p:cNvGrpSpPr/>
        <p:nvPr/>
      </p:nvGrpSpPr>
      <p:grpSpPr>
        <a:xfrm>
          <a:off x="0" y="0"/>
          <a:ext cx="0" cy="0"/>
          <a:chOff x="0" y="0"/>
          <a:chExt cx="0" cy="0"/>
        </a:xfrm>
      </p:grpSpPr>
      <p:sp>
        <p:nvSpPr>
          <p:cNvPr id="488" name="Google Shape;488;p50"/>
          <p:cNvSpPr/>
          <p:nvPr/>
        </p:nvSpPr>
        <p:spPr>
          <a:xfrm>
            <a:off x="1190850" y="514350"/>
            <a:ext cx="16464503" cy="9258300"/>
          </a:xfrm>
          <a:custGeom>
            <a:avLst/>
            <a:gdLst/>
            <a:ahLst/>
            <a:cxnLst/>
            <a:rect l="l" t="t" r="r" b="b"/>
            <a:pathLst>
              <a:path w="16464503" h="9258300" extrusionOk="0">
                <a:moveTo>
                  <a:pt x="0" y="0"/>
                </a:moveTo>
                <a:lnTo>
                  <a:pt x="16464503" y="0"/>
                </a:lnTo>
                <a:lnTo>
                  <a:pt x="16464503" y="9258300"/>
                </a:lnTo>
                <a:lnTo>
                  <a:pt x="0" y="9258300"/>
                </a:lnTo>
                <a:lnTo>
                  <a:pt x="0" y="0"/>
                </a:lnTo>
                <a:close/>
              </a:path>
            </a:pathLst>
          </a:custGeom>
          <a:blipFill rotWithShape="1">
            <a:blip r:embed="rId3">
              <a:alphaModFix/>
            </a:blip>
            <a:stretch>
              <a:fillRect/>
            </a:stretch>
          </a:blipFill>
          <a:ln>
            <a:noFill/>
          </a:ln>
        </p:spPr>
        <p:txBody>
          <a:bodyPr/>
          <a:lstStyle/>
          <a:p>
            <a:endParaRPr lang="en-US"/>
          </a:p>
        </p:txBody>
      </p:sp>
      <p:sp>
        <p:nvSpPr>
          <p:cNvPr id="489" name="Google Shape;489;p50"/>
          <p:cNvSpPr txBox="1"/>
          <p:nvPr/>
        </p:nvSpPr>
        <p:spPr>
          <a:xfrm>
            <a:off x="14017198" y="9772649"/>
            <a:ext cx="4270800" cy="246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Dr. Bansidhar Tarai</a:t>
            </a:r>
            <a:endParaRPr/>
          </a:p>
        </p:txBody>
      </p:sp>
      <p:sp>
        <p:nvSpPr>
          <p:cNvPr id="490" name="Google Shape;490;p50"/>
          <p:cNvSpPr txBox="1"/>
          <p:nvPr/>
        </p:nvSpPr>
        <p:spPr>
          <a:xfrm>
            <a:off x="6556763" y="4200650"/>
            <a:ext cx="5737500" cy="1723800"/>
          </a:xfrm>
          <a:prstGeom prst="rect">
            <a:avLst/>
          </a:prstGeom>
          <a:solidFill>
            <a:srgbClr val="98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Calibri"/>
                <a:ea typeface="Calibri"/>
                <a:cs typeface="Calibri"/>
                <a:sym typeface="Calibri"/>
              </a:rPr>
              <a:t>What Healthcare </a:t>
            </a:r>
            <a:endParaRPr sz="5000">
              <a:solidFill>
                <a:schemeClr val="lt1"/>
              </a:solidFill>
              <a:latin typeface="Calibri"/>
              <a:ea typeface="Calibri"/>
              <a:cs typeface="Calibri"/>
              <a:sym typeface="Calibri"/>
            </a:endParaRPr>
          </a:p>
          <a:p>
            <a:pPr marL="0" lvl="0" indent="0" algn="ctr" rtl="0">
              <a:spcBef>
                <a:spcPts val="0"/>
              </a:spcBef>
              <a:spcAft>
                <a:spcPts val="0"/>
              </a:spcAft>
              <a:buNone/>
            </a:pPr>
            <a:r>
              <a:rPr lang="en-US" sz="5000">
                <a:solidFill>
                  <a:schemeClr val="lt1"/>
                </a:solidFill>
                <a:latin typeface="Calibri"/>
                <a:ea typeface="Calibri"/>
                <a:cs typeface="Calibri"/>
                <a:sym typeface="Calibri"/>
              </a:rPr>
              <a:t>Facilities need</a:t>
            </a:r>
            <a:endParaRPr sz="50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94"/>
        <p:cNvGrpSpPr/>
        <p:nvPr/>
      </p:nvGrpSpPr>
      <p:grpSpPr>
        <a:xfrm>
          <a:off x="0" y="0"/>
          <a:ext cx="0" cy="0"/>
          <a:chOff x="0" y="0"/>
          <a:chExt cx="0" cy="0"/>
        </a:xfrm>
      </p:grpSpPr>
      <p:sp>
        <p:nvSpPr>
          <p:cNvPr id="495" name="Google Shape;495;p49"/>
          <p:cNvSpPr/>
          <p:nvPr/>
        </p:nvSpPr>
        <p:spPr>
          <a:xfrm>
            <a:off x="2906503" y="1028700"/>
            <a:ext cx="12956894" cy="8667184"/>
          </a:xfrm>
          <a:custGeom>
            <a:avLst/>
            <a:gdLst/>
            <a:ahLst/>
            <a:cxnLst/>
            <a:rect l="l" t="t" r="r" b="b"/>
            <a:pathLst>
              <a:path w="12956894" h="8667184" extrusionOk="0">
                <a:moveTo>
                  <a:pt x="0" y="0"/>
                </a:moveTo>
                <a:lnTo>
                  <a:pt x="12956894" y="0"/>
                </a:lnTo>
                <a:lnTo>
                  <a:pt x="12956894" y="8667184"/>
                </a:lnTo>
                <a:lnTo>
                  <a:pt x="0" y="8667184"/>
                </a:lnTo>
                <a:lnTo>
                  <a:pt x="0" y="0"/>
                </a:lnTo>
                <a:close/>
              </a:path>
            </a:pathLst>
          </a:custGeom>
          <a:blipFill rotWithShape="1">
            <a:blip r:embed="rId3">
              <a:alphaModFix/>
            </a:blip>
            <a:stretch>
              <a:fillRect t="-21024"/>
            </a:stretch>
          </a:blipFill>
          <a:ln>
            <a:noFill/>
          </a:ln>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99"/>
        <p:cNvGrpSpPr/>
        <p:nvPr/>
      </p:nvGrpSpPr>
      <p:grpSpPr>
        <a:xfrm>
          <a:off x="0" y="0"/>
          <a:ext cx="0" cy="0"/>
          <a:chOff x="0" y="0"/>
          <a:chExt cx="0" cy="0"/>
        </a:xfrm>
      </p:grpSpPr>
      <p:sp>
        <p:nvSpPr>
          <p:cNvPr id="500" name="Google Shape;500;p51"/>
          <p:cNvSpPr txBox="1"/>
          <p:nvPr/>
        </p:nvSpPr>
        <p:spPr>
          <a:xfrm>
            <a:off x="595313" y="1977779"/>
            <a:ext cx="18091200" cy="8217900"/>
          </a:xfrm>
          <a:prstGeom prst="rect">
            <a:avLst/>
          </a:prstGeom>
          <a:noFill/>
          <a:ln>
            <a:noFill/>
          </a:ln>
        </p:spPr>
        <p:txBody>
          <a:bodyPr spcFirstLastPara="1" wrap="square" lIns="0" tIns="0" rIns="0" bIns="0" anchor="t" anchorCtr="0">
            <a:spAutoFit/>
          </a:bodyPr>
          <a:lstStyle/>
          <a:p>
            <a:pPr marL="804177" marR="0" lvl="1" indent="-402089" algn="l" rtl="0">
              <a:lnSpc>
                <a:spcPct val="160016"/>
              </a:lnSpc>
              <a:spcBef>
                <a:spcPts val="0"/>
              </a:spcBef>
              <a:spcAft>
                <a:spcPts val="0"/>
              </a:spcAft>
              <a:buClr>
                <a:srgbClr val="000000"/>
              </a:buClr>
              <a:buSzPts val="3724"/>
              <a:buFont typeface="Arial"/>
              <a:buChar char="•"/>
            </a:pPr>
            <a:r>
              <a:rPr lang="en-US" sz="3724" b="1" i="0" u="none" strike="noStrike" cap="none">
                <a:solidFill>
                  <a:srgbClr val="000000"/>
                </a:solidFill>
                <a:latin typeface="Arial"/>
                <a:ea typeface="Arial"/>
                <a:cs typeface="Arial"/>
                <a:sym typeface="Arial"/>
              </a:rPr>
              <a:t>Medical Students and Healthcare Professionals:</a:t>
            </a:r>
            <a:endParaRPr/>
          </a:p>
          <a:p>
            <a:pPr marL="734003" marR="0" lvl="1" indent="-367001" algn="l" rtl="0">
              <a:lnSpc>
                <a:spcPct val="160017"/>
              </a:lnSpc>
              <a:spcBef>
                <a:spcPts val="0"/>
              </a:spcBef>
              <a:spcAft>
                <a:spcPts val="0"/>
              </a:spcAft>
              <a:buClr>
                <a:srgbClr val="000000"/>
              </a:buClr>
              <a:buSzPts val="3399"/>
              <a:buFont typeface="Arial"/>
              <a:buAutoNum type="arabicPeriod"/>
            </a:pPr>
            <a:r>
              <a:rPr lang="en-US" sz="3399"/>
              <a:t>I</a:t>
            </a:r>
            <a:r>
              <a:rPr lang="en-US" sz="3399" b="0" i="0" u="none" strike="noStrike" cap="none">
                <a:solidFill>
                  <a:srgbClr val="000000"/>
                </a:solidFill>
                <a:latin typeface="Arial"/>
                <a:ea typeface="Arial"/>
                <a:cs typeface="Arial"/>
                <a:sym typeface="Arial"/>
              </a:rPr>
              <a:t>mproved infection prevention and control practices </a:t>
            </a:r>
            <a:endParaRPr/>
          </a:p>
          <a:p>
            <a:pPr marL="734003" marR="0" lvl="1" indent="-367001" algn="l" rtl="0">
              <a:lnSpc>
                <a:spcPct val="160017"/>
              </a:lnSpc>
              <a:spcBef>
                <a:spcPts val="0"/>
              </a:spcBef>
              <a:spcAft>
                <a:spcPts val="0"/>
              </a:spcAft>
              <a:buClr>
                <a:srgbClr val="000000"/>
              </a:buClr>
              <a:buSzPts val="3399"/>
              <a:buFont typeface="Arial"/>
              <a:buAutoNum type="arabicPeriod"/>
            </a:pPr>
            <a:r>
              <a:rPr lang="en-US" sz="3399"/>
              <a:t>R</a:t>
            </a:r>
            <a:r>
              <a:rPr lang="en-US" sz="3399" b="0" i="0" u="none" strike="noStrike" cap="none">
                <a:solidFill>
                  <a:srgbClr val="000000"/>
                </a:solidFill>
                <a:latin typeface="Arial"/>
                <a:ea typeface="Arial"/>
                <a:cs typeface="Arial"/>
                <a:sym typeface="Arial"/>
              </a:rPr>
              <a:t>esponsible antibiotic prescribing and dispensing</a:t>
            </a:r>
            <a:endParaRPr/>
          </a:p>
          <a:p>
            <a:pPr marL="734003" marR="0" lvl="1" indent="-367001" algn="l" rtl="0">
              <a:lnSpc>
                <a:spcPct val="160017"/>
              </a:lnSpc>
              <a:spcBef>
                <a:spcPts val="0"/>
              </a:spcBef>
              <a:spcAft>
                <a:spcPts val="0"/>
              </a:spcAft>
              <a:buClr>
                <a:srgbClr val="000000"/>
              </a:buClr>
              <a:buSzPts val="3399"/>
              <a:buFont typeface="Arial"/>
              <a:buAutoNum type="arabicPeriod"/>
            </a:pPr>
            <a:r>
              <a:rPr lang="en-US" sz="3399"/>
              <a:t>E</a:t>
            </a:r>
            <a:r>
              <a:rPr lang="en-US" sz="3399" b="0" i="0" u="none" strike="noStrike" cap="none">
                <a:solidFill>
                  <a:srgbClr val="000000"/>
                </a:solidFill>
                <a:latin typeface="Arial"/>
                <a:ea typeface="Arial"/>
                <a:cs typeface="Arial"/>
                <a:sym typeface="Arial"/>
              </a:rPr>
              <a:t>ncourage vaccination and increase AMR awareness</a:t>
            </a:r>
            <a:endParaRPr/>
          </a:p>
          <a:p>
            <a:pPr marL="804177" marR="0" lvl="1" indent="-402089" algn="l" rtl="0">
              <a:lnSpc>
                <a:spcPct val="160016"/>
              </a:lnSpc>
              <a:spcBef>
                <a:spcPts val="0"/>
              </a:spcBef>
              <a:spcAft>
                <a:spcPts val="0"/>
              </a:spcAft>
              <a:buClr>
                <a:srgbClr val="000000"/>
              </a:buClr>
              <a:buSzPts val="3724"/>
              <a:buFont typeface="Arial"/>
              <a:buChar char="•"/>
            </a:pPr>
            <a:r>
              <a:rPr lang="en-US" sz="3724" b="1" i="0" u="none" strike="noStrike" cap="none">
                <a:solidFill>
                  <a:srgbClr val="000000"/>
                </a:solidFill>
                <a:latin typeface="Arial"/>
                <a:ea typeface="Arial"/>
                <a:cs typeface="Arial"/>
                <a:sym typeface="Arial"/>
              </a:rPr>
              <a:t>Hospital Administration:</a:t>
            </a:r>
            <a:endParaRPr/>
          </a:p>
          <a:p>
            <a:pPr marL="734002" marR="0" lvl="1" indent="-367000" algn="l" rtl="0">
              <a:lnSpc>
                <a:spcPct val="160017"/>
              </a:lnSpc>
              <a:spcBef>
                <a:spcPts val="0"/>
              </a:spcBef>
              <a:spcAft>
                <a:spcPts val="0"/>
              </a:spcAft>
              <a:buClr>
                <a:srgbClr val="000000"/>
              </a:buClr>
              <a:buSzPts val="3399"/>
              <a:buFont typeface="Arial"/>
              <a:buAutoNum type="arabicPeriod"/>
            </a:pPr>
            <a:r>
              <a:rPr lang="en-US" sz="3399" b="0" i="0" u="none" strike="noStrike" cap="none">
                <a:solidFill>
                  <a:srgbClr val="000000"/>
                </a:solidFill>
                <a:latin typeface="Arial"/>
                <a:ea typeface="Arial"/>
                <a:cs typeface="Arial"/>
                <a:sym typeface="Arial"/>
              </a:rPr>
              <a:t>Develop strategies for effective IPC</a:t>
            </a:r>
            <a:endParaRPr sz="3399"/>
          </a:p>
          <a:p>
            <a:pPr marL="734003" marR="0" lvl="1" indent="-367001" algn="l" rtl="0">
              <a:lnSpc>
                <a:spcPct val="160017"/>
              </a:lnSpc>
              <a:spcBef>
                <a:spcPts val="0"/>
              </a:spcBef>
              <a:spcAft>
                <a:spcPts val="0"/>
              </a:spcAft>
              <a:buClr>
                <a:srgbClr val="000000"/>
              </a:buClr>
              <a:buSzPts val="3399"/>
              <a:buFont typeface="Arial"/>
              <a:buAutoNum type="arabicPeriod"/>
            </a:pPr>
            <a:r>
              <a:rPr lang="en-US" sz="3399" b="0" i="0" u="none" strike="noStrike" cap="none">
                <a:solidFill>
                  <a:srgbClr val="000000"/>
                </a:solidFill>
                <a:latin typeface="Arial"/>
                <a:ea typeface="Arial"/>
                <a:cs typeface="Arial"/>
                <a:sym typeface="Arial"/>
              </a:rPr>
              <a:t>Enhance AMR Surveillance to accurately assess and monitor the spread of AMR</a:t>
            </a:r>
            <a:endParaRPr/>
          </a:p>
          <a:p>
            <a:pPr marL="734003" marR="0" lvl="1" indent="-367001" algn="l" rtl="0">
              <a:lnSpc>
                <a:spcPct val="160017"/>
              </a:lnSpc>
              <a:spcBef>
                <a:spcPts val="0"/>
              </a:spcBef>
              <a:spcAft>
                <a:spcPts val="0"/>
              </a:spcAft>
              <a:buClr>
                <a:srgbClr val="000000"/>
              </a:buClr>
              <a:buSzPts val="3399"/>
              <a:buFont typeface="Arial"/>
              <a:buAutoNum type="arabicPeriod"/>
            </a:pPr>
            <a:r>
              <a:rPr lang="en-US" sz="3399" b="0" i="0" u="none" strike="noStrike" cap="none">
                <a:solidFill>
                  <a:srgbClr val="000000"/>
                </a:solidFill>
                <a:latin typeface="Arial"/>
                <a:ea typeface="Arial"/>
                <a:cs typeface="Arial"/>
                <a:sym typeface="Arial"/>
              </a:rPr>
              <a:t>Increase diagnostics access (Diagnostic Stewardship)</a:t>
            </a:r>
            <a:endParaRPr/>
          </a:p>
          <a:p>
            <a:pPr marL="734003" marR="0" lvl="1" indent="-367001" algn="l" rtl="0">
              <a:lnSpc>
                <a:spcPct val="160017"/>
              </a:lnSpc>
              <a:spcBef>
                <a:spcPts val="0"/>
              </a:spcBef>
              <a:spcAft>
                <a:spcPts val="0"/>
              </a:spcAft>
              <a:buClr>
                <a:srgbClr val="000000"/>
              </a:buClr>
              <a:buSzPts val="3399"/>
              <a:buFont typeface="Arial"/>
              <a:buAutoNum type="arabicPeriod"/>
            </a:pPr>
            <a:r>
              <a:rPr lang="en-US" sz="3399" b="0" i="0" u="none" strike="noStrike" cap="none">
                <a:solidFill>
                  <a:srgbClr val="000000"/>
                </a:solidFill>
                <a:latin typeface="Arial"/>
                <a:ea typeface="Arial"/>
                <a:cs typeface="Arial"/>
                <a:sym typeface="Arial"/>
              </a:rPr>
              <a:t>Implement robust AMR Stewardship programs to optimize antimicrobial use</a:t>
            </a:r>
            <a:endParaRPr/>
          </a:p>
          <a:p>
            <a:pPr marL="0" marR="0" lvl="0" indent="0" algn="l" rtl="0">
              <a:lnSpc>
                <a:spcPct val="175316"/>
              </a:lnSpc>
              <a:spcBef>
                <a:spcPts val="0"/>
              </a:spcBef>
              <a:spcAft>
                <a:spcPts val="0"/>
              </a:spcAft>
              <a:buNone/>
            </a:pPr>
            <a:endParaRPr sz="3399" b="0" i="0" u="none" strike="noStrike" cap="none">
              <a:solidFill>
                <a:srgbClr val="000000"/>
              </a:solidFill>
              <a:latin typeface="Arial"/>
              <a:ea typeface="Arial"/>
              <a:cs typeface="Arial"/>
              <a:sym typeface="Arial"/>
            </a:endParaRPr>
          </a:p>
        </p:txBody>
      </p:sp>
      <p:sp>
        <p:nvSpPr>
          <p:cNvPr id="501" name="Google Shape;501;p51"/>
          <p:cNvSpPr txBox="1"/>
          <p:nvPr/>
        </p:nvSpPr>
        <p:spPr>
          <a:xfrm>
            <a:off x="0" y="388221"/>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Steps to tackle AMR</a:t>
            </a:r>
            <a:endParaRPr/>
          </a:p>
        </p:txBody>
      </p:sp>
      <p:sp>
        <p:nvSpPr>
          <p:cNvPr id="502" name="Google Shape;502;p51"/>
          <p:cNvSpPr/>
          <p:nvPr/>
        </p:nvSpPr>
        <p:spPr>
          <a:xfrm>
            <a:off x="-129975" y="136357"/>
            <a:ext cx="18288000" cy="918972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06"/>
        <p:cNvGrpSpPr/>
        <p:nvPr/>
      </p:nvGrpSpPr>
      <p:grpSpPr>
        <a:xfrm>
          <a:off x="0" y="0"/>
          <a:ext cx="0" cy="0"/>
          <a:chOff x="0" y="0"/>
          <a:chExt cx="0" cy="0"/>
        </a:xfrm>
      </p:grpSpPr>
      <p:sp>
        <p:nvSpPr>
          <p:cNvPr id="507" name="Google Shape;507;p52"/>
          <p:cNvSpPr txBox="1"/>
          <p:nvPr/>
        </p:nvSpPr>
        <p:spPr>
          <a:xfrm>
            <a:off x="191932" y="2111260"/>
            <a:ext cx="18096000" cy="7097100"/>
          </a:xfrm>
          <a:prstGeom prst="rect">
            <a:avLst/>
          </a:prstGeom>
          <a:noFill/>
          <a:ln>
            <a:noFill/>
          </a:ln>
        </p:spPr>
        <p:txBody>
          <a:bodyPr spcFirstLastPara="1" wrap="square" lIns="0" tIns="0" rIns="0" bIns="0" anchor="t" anchorCtr="0">
            <a:spAutoFit/>
          </a:bodyPr>
          <a:lstStyle/>
          <a:p>
            <a:pPr marL="749774" marR="0" lvl="1" indent="-393937" algn="l" rtl="0">
              <a:lnSpc>
                <a:spcPct val="160023"/>
              </a:lnSpc>
              <a:spcBef>
                <a:spcPts val="0"/>
              </a:spcBef>
              <a:spcAft>
                <a:spcPts val="0"/>
              </a:spcAft>
              <a:buClr>
                <a:srgbClr val="000000"/>
              </a:buClr>
              <a:buSzPts val="3772"/>
              <a:buFont typeface="Arial"/>
              <a:buChar char="•"/>
            </a:pPr>
            <a:r>
              <a:rPr lang="en-US" sz="3772" b="1" i="0" u="none" strike="noStrike" cap="none">
                <a:solidFill>
                  <a:srgbClr val="000000"/>
                </a:solidFill>
                <a:latin typeface="Arial"/>
                <a:ea typeface="Arial"/>
                <a:cs typeface="Arial"/>
                <a:sym typeface="Arial"/>
              </a:rPr>
              <a:t>Government and Policymakers</a:t>
            </a:r>
            <a:endParaRPr sz="1700"/>
          </a:p>
          <a:p>
            <a:pPr marL="749774" marR="0" lvl="1" indent="-393937" algn="l" rtl="0">
              <a:lnSpc>
                <a:spcPct val="160023"/>
              </a:lnSpc>
              <a:spcBef>
                <a:spcPts val="0"/>
              </a:spcBef>
              <a:spcAft>
                <a:spcPts val="0"/>
              </a:spcAft>
              <a:buClr>
                <a:srgbClr val="000000"/>
              </a:buClr>
              <a:buSzPts val="3772"/>
              <a:buFont typeface="Arial"/>
              <a:buAutoNum type="arabicPeriod"/>
            </a:pPr>
            <a:r>
              <a:rPr lang="en-US" sz="3772" b="0" i="0" u="none" strike="noStrike" cap="none">
                <a:solidFill>
                  <a:srgbClr val="000000"/>
                </a:solidFill>
                <a:latin typeface="Arial"/>
                <a:ea typeface="Arial"/>
                <a:cs typeface="Arial"/>
                <a:sym typeface="Arial"/>
              </a:rPr>
              <a:t> Improve regulations on antimicrobial use and safe disposal of antibiotics</a:t>
            </a:r>
            <a:endParaRPr sz="1700"/>
          </a:p>
          <a:p>
            <a:pPr marL="749774" marR="0" lvl="1" indent="-393937" algn="l" rtl="0">
              <a:lnSpc>
                <a:spcPct val="160023"/>
              </a:lnSpc>
              <a:spcBef>
                <a:spcPts val="0"/>
              </a:spcBef>
              <a:spcAft>
                <a:spcPts val="0"/>
              </a:spcAft>
              <a:buClr>
                <a:srgbClr val="000000"/>
              </a:buClr>
              <a:buSzPts val="3772"/>
              <a:buFont typeface="Arial"/>
              <a:buAutoNum type="arabicPeriod"/>
            </a:pPr>
            <a:r>
              <a:rPr lang="en-US" sz="3772" b="0" i="0" u="none" strike="noStrike" cap="none">
                <a:solidFill>
                  <a:srgbClr val="000000"/>
                </a:solidFill>
                <a:latin typeface="Arial"/>
                <a:ea typeface="Arial"/>
                <a:cs typeface="Arial"/>
                <a:sym typeface="Arial"/>
              </a:rPr>
              <a:t> Implement AMR Surveillance Network for disease epidemiology and prediction Ensure R &amp; D for new diagnostic tools and treatment regimens to combat AMR</a:t>
            </a:r>
            <a:endParaRPr sz="1700"/>
          </a:p>
          <a:p>
            <a:pPr marL="749774" marR="0" lvl="1" indent="-393937" algn="l" rtl="0">
              <a:lnSpc>
                <a:spcPct val="160023"/>
              </a:lnSpc>
              <a:spcBef>
                <a:spcPts val="0"/>
              </a:spcBef>
              <a:spcAft>
                <a:spcPts val="0"/>
              </a:spcAft>
              <a:buClr>
                <a:srgbClr val="000000"/>
              </a:buClr>
              <a:buSzPts val="3772"/>
              <a:buFont typeface="Arial"/>
              <a:buAutoNum type="arabicPeriod"/>
            </a:pPr>
            <a:r>
              <a:rPr lang="en-US" sz="3772" b="0" i="0" u="none" strike="noStrike" cap="none">
                <a:solidFill>
                  <a:srgbClr val="000000"/>
                </a:solidFill>
                <a:latin typeface="Arial"/>
                <a:ea typeface="Arial"/>
                <a:cs typeface="Arial"/>
                <a:sym typeface="Arial"/>
              </a:rPr>
              <a:t> Education and awareness programs on AMR for different stakeholders</a:t>
            </a:r>
            <a:endParaRPr sz="1700"/>
          </a:p>
          <a:p>
            <a:pPr marL="749773" marR="0" lvl="1" indent="-393936" algn="l" rtl="0">
              <a:lnSpc>
                <a:spcPct val="160023"/>
              </a:lnSpc>
              <a:spcBef>
                <a:spcPts val="0"/>
              </a:spcBef>
              <a:spcAft>
                <a:spcPts val="0"/>
              </a:spcAft>
              <a:buClr>
                <a:srgbClr val="000000"/>
              </a:buClr>
              <a:buSzPts val="3772"/>
              <a:buFont typeface="Arial"/>
              <a:buAutoNum type="arabicPeriod"/>
            </a:pPr>
            <a:r>
              <a:rPr lang="en-US" sz="3772" b="0" i="0" u="none" strike="noStrike" cap="none">
                <a:solidFill>
                  <a:srgbClr val="000000"/>
                </a:solidFill>
                <a:latin typeface="Arial"/>
                <a:ea typeface="Arial"/>
                <a:cs typeface="Arial"/>
                <a:sym typeface="Arial"/>
              </a:rPr>
              <a:t> Access to Vaccines</a:t>
            </a:r>
            <a:endParaRPr sz="3472" b="0" i="0" u="none" strike="noStrike" cap="none">
              <a:solidFill>
                <a:srgbClr val="000000"/>
              </a:solidFill>
              <a:latin typeface="Arial"/>
              <a:ea typeface="Arial"/>
              <a:cs typeface="Arial"/>
              <a:sym typeface="Arial"/>
            </a:endParaRPr>
          </a:p>
          <a:p>
            <a:pPr marL="0" marR="0" lvl="0" indent="0" algn="ctr" rtl="0">
              <a:lnSpc>
                <a:spcPct val="160015"/>
              </a:lnSpc>
              <a:spcBef>
                <a:spcPts val="0"/>
              </a:spcBef>
              <a:spcAft>
                <a:spcPts val="0"/>
              </a:spcAft>
              <a:buNone/>
            </a:pPr>
            <a:r>
              <a:rPr lang="en-US" sz="3804" b="1" i="0" u="none" strike="noStrike" cap="none">
                <a:solidFill>
                  <a:srgbClr val="FE2635"/>
                </a:solidFill>
                <a:latin typeface="Arial"/>
                <a:ea typeface="Arial"/>
                <a:cs typeface="Arial"/>
                <a:sym typeface="Arial"/>
              </a:rPr>
              <a:t>“Collaborate with stakeholders across sectors to create a unified and coordinated response to the AMR threat.”</a:t>
            </a:r>
            <a:endParaRPr/>
          </a:p>
        </p:txBody>
      </p:sp>
      <p:sp>
        <p:nvSpPr>
          <p:cNvPr id="508" name="Google Shape;508;p52"/>
          <p:cNvSpPr txBox="1"/>
          <p:nvPr/>
        </p:nvSpPr>
        <p:spPr>
          <a:xfrm>
            <a:off x="333375" y="442553"/>
            <a:ext cx="18288000" cy="8858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Steps to tackle AMR</a:t>
            </a:r>
            <a:endParaRPr/>
          </a:p>
        </p:txBody>
      </p:sp>
      <p:sp>
        <p:nvSpPr>
          <p:cNvPr id="509" name="Google Shape;509;p52"/>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3">
              <a:alphaModFix amt="13000"/>
            </a:blip>
            <a:stretch>
              <a:fillRect/>
            </a:stretch>
          </a:blipFill>
          <a:ln>
            <a:noFill/>
          </a:ln>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13"/>
        <p:cNvGrpSpPr/>
        <p:nvPr/>
      </p:nvGrpSpPr>
      <p:grpSpPr>
        <a:xfrm>
          <a:off x="0" y="0"/>
          <a:ext cx="0" cy="0"/>
          <a:chOff x="0" y="0"/>
          <a:chExt cx="0" cy="0"/>
        </a:xfrm>
      </p:grpSpPr>
      <p:sp>
        <p:nvSpPr>
          <p:cNvPr id="514" name="Google Shape;514;p53"/>
          <p:cNvSpPr txBox="1"/>
          <p:nvPr/>
        </p:nvSpPr>
        <p:spPr>
          <a:xfrm>
            <a:off x="680639" y="1849707"/>
            <a:ext cx="17873700" cy="8044500"/>
          </a:xfrm>
          <a:prstGeom prst="rect">
            <a:avLst/>
          </a:prstGeom>
          <a:noFill/>
          <a:ln>
            <a:noFill/>
          </a:ln>
        </p:spPr>
        <p:txBody>
          <a:bodyPr spcFirstLastPara="1" wrap="square" lIns="0" tIns="0" rIns="0" bIns="0" anchor="t" anchorCtr="0">
            <a:spAutoFit/>
          </a:bodyPr>
          <a:lstStyle/>
          <a:p>
            <a:pPr marL="0" marR="0" lvl="0" indent="0" algn="l" rtl="0">
              <a:lnSpc>
                <a:spcPct val="160035"/>
              </a:lnSpc>
              <a:spcBef>
                <a:spcPts val="0"/>
              </a:spcBef>
              <a:spcAft>
                <a:spcPts val="0"/>
              </a:spcAft>
              <a:buNone/>
            </a:pPr>
            <a:r>
              <a:rPr lang="en-US" sz="3393" b="1" i="0" u="none" strike="noStrike" cap="none">
                <a:solidFill>
                  <a:srgbClr val="000000"/>
                </a:solidFill>
                <a:latin typeface="Arial"/>
                <a:ea typeface="Arial"/>
                <a:cs typeface="Arial"/>
                <a:sym typeface="Arial"/>
              </a:rPr>
              <a:t>WHO Course:</a:t>
            </a:r>
            <a:endParaRPr/>
          </a:p>
          <a:p>
            <a:pPr marL="732727" marR="0" lvl="1" indent="-366362" algn="l" rtl="0">
              <a:lnSpc>
                <a:spcPct val="160035"/>
              </a:lnSpc>
              <a:spcBef>
                <a:spcPts val="0"/>
              </a:spcBef>
              <a:spcAft>
                <a:spcPts val="0"/>
              </a:spcAft>
              <a:buClr>
                <a:srgbClr val="000000"/>
              </a:buClr>
              <a:buSzPts val="3393"/>
              <a:buFont typeface="Arial"/>
              <a:buChar char="•"/>
            </a:pPr>
            <a:r>
              <a:rPr lang="en-US" sz="3393" b="1" i="0" u="none" strike="noStrike" cap="none">
                <a:solidFill>
                  <a:srgbClr val="000000"/>
                </a:solidFill>
                <a:latin typeface="Arial"/>
                <a:ea typeface="Arial"/>
                <a:cs typeface="Arial"/>
                <a:sym typeface="Arial"/>
              </a:rPr>
              <a:t>Antimicrobial Resistance: </a:t>
            </a:r>
            <a:r>
              <a:rPr lang="en-US" sz="3393"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https://openwho.org/channels/amr</a:t>
            </a:r>
            <a:endParaRPr/>
          </a:p>
          <a:p>
            <a:pPr marL="732727" marR="0" lvl="1" indent="-366362" algn="l" rtl="0">
              <a:lnSpc>
                <a:spcPct val="160035"/>
              </a:lnSpc>
              <a:spcBef>
                <a:spcPts val="0"/>
              </a:spcBef>
              <a:spcAft>
                <a:spcPts val="0"/>
              </a:spcAft>
              <a:buClr>
                <a:srgbClr val="000000"/>
              </a:buClr>
              <a:buSzPts val="3393"/>
              <a:buFont typeface="Arial"/>
              <a:buChar char="•"/>
            </a:pPr>
            <a:r>
              <a:rPr lang="en-US" sz="3393" b="1" i="0" u="none" strike="noStrike" cap="none">
                <a:solidFill>
                  <a:srgbClr val="000000"/>
                </a:solidFill>
                <a:latin typeface="Arial"/>
                <a:ea typeface="Arial"/>
                <a:cs typeface="Arial"/>
                <a:sym typeface="Arial"/>
              </a:rPr>
              <a:t>Infection Prevention and Control: </a:t>
            </a:r>
            <a:r>
              <a:rPr lang="en-US" sz="3393"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https://openwho.org/channels/ipc</a:t>
            </a:r>
            <a:endParaRPr/>
          </a:p>
          <a:p>
            <a:pPr marL="732727" marR="0" lvl="1" indent="-366362" algn="l" rtl="0">
              <a:lnSpc>
                <a:spcPct val="160035"/>
              </a:lnSpc>
              <a:spcBef>
                <a:spcPts val="0"/>
              </a:spcBef>
              <a:spcAft>
                <a:spcPts val="0"/>
              </a:spcAft>
              <a:buClr>
                <a:srgbClr val="000000"/>
              </a:buClr>
              <a:buSzPts val="3393"/>
              <a:buFont typeface="Arial"/>
              <a:buChar char="•"/>
            </a:pPr>
            <a:r>
              <a:rPr lang="en-US" sz="3393" b="1"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Antimicrobial Stewardship: </a:t>
            </a:r>
            <a:r>
              <a:rPr lang="en-US" sz="3393"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https://openwho.org/courses/AMR-competency </a:t>
            </a:r>
            <a:endParaRPr/>
          </a:p>
          <a:p>
            <a:pPr marL="0" marR="0" lvl="0" indent="0" algn="l" rtl="0">
              <a:lnSpc>
                <a:spcPct val="160035"/>
              </a:lnSpc>
              <a:spcBef>
                <a:spcPts val="0"/>
              </a:spcBef>
              <a:spcAft>
                <a:spcPts val="0"/>
              </a:spcAft>
              <a:buNone/>
            </a:pPr>
            <a:endParaRPr sz="3393"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60035"/>
              </a:lnSpc>
              <a:spcBef>
                <a:spcPts val="0"/>
              </a:spcBef>
              <a:spcAft>
                <a:spcPts val="0"/>
              </a:spcAft>
              <a:buNone/>
            </a:pPr>
            <a:r>
              <a:rPr lang="en-US" sz="3393" b="1" i="0" u="none" strike="noStrike" cap="none">
                <a:solidFill>
                  <a:srgbClr val="000000"/>
                </a:solidFill>
                <a:latin typeface="Arial"/>
                <a:ea typeface="Arial"/>
                <a:cs typeface="Arial"/>
                <a:sym typeface="Arial"/>
              </a:rPr>
              <a:t>Coursera Course:</a:t>
            </a:r>
            <a:endParaRPr/>
          </a:p>
          <a:p>
            <a:pPr marL="732727" marR="0" lvl="1" indent="-366362" algn="l" rtl="0">
              <a:lnSpc>
                <a:spcPct val="160035"/>
              </a:lnSpc>
              <a:spcBef>
                <a:spcPts val="0"/>
              </a:spcBef>
              <a:spcAft>
                <a:spcPts val="0"/>
              </a:spcAft>
              <a:buClr>
                <a:srgbClr val="000000"/>
              </a:buClr>
              <a:buSzPts val="3393"/>
              <a:buFont typeface="Arial"/>
              <a:buChar char="•"/>
            </a:pPr>
            <a:r>
              <a:rPr lang="en-US" sz="3393" b="1" i="0" u="none" strike="noStrike" cap="none">
                <a:solidFill>
                  <a:srgbClr val="000000"/>
                </a:solidFill>
                <a:latin typeface="Arial"/>
                <a:ea typeface="Arial"/>
                <a:cs typeface="Arial"/>
                <a:sym typeface="Arial"/>
              </a:rPr>
              <a:t>Antimicrobial Resistance: </a:t>
            </a:r>
            <a:r>
              <a:rPr lang="en-US" sz="3393"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https://www.coursera.org/learn/antimicrobial-resistance</a:t>
            </a:r>
            <a:endParaRPr/>
          </a:p>
          <a:p>
            <a:pPr marL="0" marR="0" lvl="0" indent="0" algn="l" rtl="0">
              <a:lnSpc>
                <a:spcPct val="160035"/>
              </a:lnSpc>
              <a:spcBef>
                <a:spcPts val="0"/>
              </a:spcBef>
              <a:spcAft>
                <a:spcPts val="0"/>
              </a:spcAft>
              <a:buNone/>
            </a:pPr>
            <a:endParaRPr sz="3393"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60035"/>
              </a:lnSpc>
              <a:spcBef>
                <a:spcPts val="0"/>
              </a:spcBef>
              <a:spcAft>
                <a:spcPts val="0"/>
              </a:spcAft>
              <a:buNone/>
            </a:pPr>
            <a:r>
              <a:rPr lang="en-US" sz="3393" b="1" i="0" u="none" strike="noStrike" cap="none">
                <a:solidFill>
                  <a:srgbClr val="000000"/>
                </a:solidFill>
                <a:latin typeface="Arial"/>
                <a:ea typeface="Arial"/>
                <a:cs typeface="Arial"/>
                <a:sym typeface="Arial"/>
              </a:rPr>
              <a:t>CDC Course:</a:t>
            </a:r>
            <a:endParaRPr/>
          </a:p>
          <a:p>
            <a:pPr marL="732727" marR="0" lvl="1" indent="-366362" algn="l" rtl="0">
              <a:lnSpc>
                <a:spcPct val="160035"/>
              </a:lnSpc>
              <a:spcBef>
                <a:spcPts val="0"/>
              </a:spcBef>
              <a:spcAft>
                <a:spcPts val="0"/>
              </a:spcAft>
              <a:buClr>
                <a:srgbClr val="000000"/>
              </a:buClr>
              <a:buSzPts val="3393"/>
              <a:buFont typeface="Arial"/>
              <a:buChar char="•"/>
            </a:pPr>
            <a:r>
              <a:rPr lang="en-US" sz="3393" b="1" i="0" u="none" strike="noStrike" cap="none">
                <a:solidFill>
                  <a:srgbClr val="000000"/>
                </a:solidFill>
                <a:latin typeface="Arial"/>
                <a:ea typeface="Arial"/>
                <a:cs typeface="Arial"/>
                <a:sym typeface="Arial"/>
              </a:rPr>
              <a:t>Antibiotic Stewardship:</a:t>
            </a:r>
            <a:r>
              <a:rPr lang="en-US" sz="3393" b="0" i="0" u="none" strike="noStrike" cap="none">
                <a:solidFill>
                  <a:srgbClr val="000000"/>
                </a:solidFill>
                <a:latin typeface="Arial"/>
                <a:ea typeface="Arial"/>
                <a:cs typeface="Arial"/>
                <a:sym typeface="Arial"/>
              </a:rPr>
              <a:t> </a:t>
            </a:r>
            <a:r>
              <a:rPr lang="en-US" sz="3393"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https://www.train.org/cdctrain/training_plan/3697</a:t>
            </a:r>
            <a:endParaRPr/>
          </a:p>
        </p:txBody>
      </p:sp>
      <p:sp>
        <p:nvSpPr>
          <p:cNvPr id="515" name="Google Shape;515;p53"/>
          <p:cNvSpPr txBox="1"/>
          <p:nvPr/>
        </p:nvSpPr>
        <p:spPr>
          <a:xfrm>
            <a:off x="0" y="268025"/>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Educational Resources</a:t>
            </a:r>
            <a:endParaRPr/>
          </a:p>
        </p:txBody>
      </p:sp>
      <p:sp>
        <p:nvSpPr>
          <p:cNvPr id="516" name="Google Shape;516;p53"/>
          <p:cNvSpPr/>
          <p:nvPr/>
        </p:nvSpPr>
        <p:spPr>
          <a:xfrm>
            <a:off x="0" y="0"/>
            <a:ext cx="18288000" cy="10287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8">
              <a:alphaModFix amt="13000"/>
            </a:blip>
            <a:stretch>
              <a:fillRect/>
            </a:stretch>
          </a:blipFill>
          <a:ln>
            <a:noFill/>
          </a:ln>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20"/>
        <p:cNvGrpSpPr/>
        <p:nvPr/>
      </p:nvGrpSpPr>
      <p:grpSpPr>
        <a:xfrm>
          <a:off x="0" y="0"/>
          <a:ext cx="0" cy="0"/>
          <a:chOff x="0" y="0"/>
          <a:chExt cx="0" cy="0"/>
        </a:xfrm>
      </p:grpSpPr>
      <p:sp>
        <p:nvSpPr>
          <p:cNvPr id="521" name="Google Shape;521;p54"/>
          <p:cNvSpPr txBox="1"/>
          <p:nvPr/>
        </p:nvSpPr>
        <p:spPr>
          <a:xfrm>
            <a:off x="96833" y="1670362"/>
            <a:ext cx="18154500" cy="9868500"/>
          </a:xfrm>
          <a:prstGeom prst="rect">
            <a:avLst/>
          </a:prstGeom>
          <a:noFill/>
          <a:ln>
            <a:noFill/>
          </a:ln>
        </p:spPr>
        <p:txBody>
          <a:bodyPr spcFirstLastPara="1" wrap="square" lIns="0" tIns="0" rIns="0" bIns="0" anchor="t" anchorCtr="0">
            <a:spAutoFit/>
          </a:bodyPr>
          <a:lstStyle/>
          <a:p>
            <a:pPr marL="0" marR="0" lvl="0" indent="0" algn="l" rtl="0">
              <a:lnSpc>
                <a:spcPct val="159994"/>
              </a:lnSpc>
              <a:spcBef>
                <a:spcPts val="0"/>
              </a:spcBef>
              <a:spcAft>
                <a:spcPts val="0"/>
              </a:spcAft>
              <a:buNone/>
            </a:pPr>
            <a:r>
              <a:rPr lang="en-US" sz="3447" b="1" i="0" u="none" strike="noStrike" cap="none">
                <a:solidFill>
                  <a:srgbClr val="000000"/>
                </a:solidFill>
                <a:latin typeface="Arial"/>
                <a:ea typeface="Arial"/>
                <a:cs typeface="Arial"/>
                <a:sym typeface="Arial"/>
              </a:rPr>
              <a:t>Stanford Online</a:t>
            </a:r>
            <a:endParaRPr/>
          </a:p>
          <a:p>
            <a:pPr marL="744241" marR="0" lvl="1" indent="-372121" algn="l" rtl="0">
              <a:lnSpc>
                <a:spcPct val="159994"/>
              </a:lnSpc>
              <a:spcBef>
                <a:spcPts val="0"/>
              </a:spcBef>
              <a:spcAft>
                <a:spcPts val="0"/>
              </a:spcAft>
              <a:buClr>
                <a:srgbClr val="000000"/>
              </a:buClr>
              <a:buSzPts val="3447"/>
              <a:buFont typeface="Arial"/>
              <a:buChar char="•"/>
            </a:pPr>
            <a:r>
              <a:rPr lang="en-US" sz="3447" b="1" i="0" u="none" strike="noStrike" cap="none">
                <a:solidFill>
                  <a:srgbClr val="000000"/>
                </a:solidFill>
                <a:latin typeface="Arial"/>
                <a:ea typeface="Arial"/>
                <a:cs typeface="Arial"/>
                <a:sym typeface="Arial"/>
              </a:rPr>
              <a:t>Antibiotics Review: </a:t>
            </a:r>
            <a:r>
              <a:rPr lang="en-US" sz="3447"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http://errolozdalga.com/medicine/pages/OtherPages/AntibioticReview.ChanuRhee.html</a:t>
            </a:r>
            <a:endParaRPr/>
          </a:p>
          <a:p>
            <a:pPr marL="744241" marR="0" lvl="1" indent="-372121" algn="l" rtl="0">
              <a:lnSpc>
                <a:spcPct val="159994"/>
              </a:lnSpc>
              <a:spcBef>
                <a:spcPts val="0"/>
              </a:spcBef>
              <a:spcAft>
                <a:spcPts val="0"/>
              </a:spcAft>
              <a:buClr>
                <a:srgbClr val="000000"/>
              </a:buClr>
              <a:buSzPts val="3447"/>
              <a:buFont typeface="Arial"/>
              <a:buChar char="•"/>
            </a:pPr>
            <a:r>
              <a:rPr lang="en-US" sz="3447" b="1" i="0" u="none" strike="noStrike" cap="none">
                <a:solidFill>
                  <a:srgbClr val="000000"/>
                </a:solidFill>
                <a:latin typeface="Arial"/>
                <a:ea typeface="Arial"/>
                <a:cs typeface="Arial"/>
                <a:sym typeface="Arial"/>
              </a:rPr>
              <a:t>Antibiotics and Outpatient Infections (CME): </a:t>
            </a:r>
            <a:r>
              <a:rPr lang="en-US" sz="3447"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https://online.stanford.edu/courses/som-ycme0020-prescribe-or-not-prescribe-antibiotics-and-outpatient-infections-cme</a:t>
            </a:r>
            <a:endParaRPr/>
          </a:p>
          <a:p>
            <a:pPr marL="0" marR="0" lvl="0" indent="0" algn="l" rtl="0">
              <a:lnSpc>
                <a:spcPct val="159994"/>
              </a:lnSpc>
              <a:spcBef>
                <a:spcPts val="0"/>
              </a:spcBef>
              <a:spcAft>
                <a:spcPts val="0"/>
              </a:spcAft>
              <a:buNone/>
            </a:pPr>
            <a:endParaRPr sz="3447"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744241" marR="0" lvl="1" indent="-372121" algn="l" rtl="0">
              <a:lnSpc>
                <a:spcPct val="159994"/>
              </a:lnSpc>
              <a:spcBef>
                <a:spcPts val="0"/>
              </a:spcBef>
              <a:spcAft>
                <a:spcPts val="0"/>
              </a:spcAft>
              <a:buClr>
                <a:srgbClr val="000000"/>
              </a:buClr>
              <a:buSzPts val="3447"/>
              <a:buFont typeface="Arial"/>
              <a:buChar char="•"/>
            </a:pPr>
            <a:r>
              <a:rPr lang="en-US" sz="3447" b="1" i="0" u="none" strike="noStrike" cap="none">
                <a:solidFill>
                  <a:srgbClr val="000000"/>
                </a:solidFill>
                <a:latin typeface="Arial"/>
                <a:ea typeface="Arial"/>
                <a:cs typeface="Arial"/>
                <a:sym typeface="Arial"/>
              </a:rPr>
              <a:t>Fleming Fund Online AMR Course</a:t>
            </a:r>
            <a:endParaRPr/>
          </a:p>
          <a:p>
            <a:pPr marL="744241" marR="0" lvl="1" indent="-372121" algn="l" rtl="0">
              <a:lnSpc>
                <a:spcPct val="159994"/>
              </a:lnSpc>
              <a:spcBef>
                <a:spcPts val="0"/>
              </a:spcBef>
              <a:spcAft>
                <a:spcPts val="0"/>
              </a:spcAft>
              <a:buClr>
                <a:srgbClr val="000000"/>
              </a:buClr>
              <a:buSzPts val="3447"/>
              <a:buFont typeface="Arial"/>
              <a:buChar char="•"/>
            </a:pPr>
            <a:r>
              <a:rPr lang="en-US" sz="3447" b="1" i="0" u="none" strike="noStrike" cap="none">
                <a:solidFill>
                  <a:srgbClr val="000000"/>
                </a:solidFill>
                <a:latin typeface="Arial"/>
                <a:ea typeface="Arial"/>
                <a:cs typeface="Arial"/>
                <a:sym typeface="Arial"/>
              </a:rPr>
              <a:t>Diagnostic Stewardship: </a:t>
            </a:r>
            <a:r>
              <a:rPr lang="en-US" sz="3447"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https://www.open.edu/openlearncreate/course/view.php?id=6559</a:t>
            </a:r>
            <a:endParaRPr/>
          </a:p>
          <a:p>
            <a:pPr marL="744241" marR="0" lvl="1" indent="-372121" algn="l" rtl="0">
              <a:lnSpc>
                <a:spcPct val="159994"/>
              </a:lnSpc>
              <a:spcBef>
                <a:spcPts val="0"/>
              </a:spcBef>
              <a:spcAft>
                <a:spcPts val="0"/>
              </a:spcAft>
              <a:buClr>
                <a:srgbClr val="000000"/>
              </a:buClr>
              <a:buSzPts val="3447"/>
              <a:buFont typeface="Arial"/>
              <a:buChar char="•"/>
            </a:pPr>
            <a:r>
              <a:rPr lang="en-US" sz="3447" b="1" i="0" u="none" strike="noStrike" cap="none">
                <a:solidFill>
                  <a:srgbClr val="000000"/>
                </a:solidFill>
                <a:latin typeface="Arial"/>
                <a:ea typeface="Arial"/>
                <a:cs typeface="Arial"/>
                <a:sym typeface="Arial"/>
              </a:rPr>
              <a:t>AMR Surveillance: </a:t>
            </a:r>
            <a:r>
              <a:rPr lang="en-US" sz="3447"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https://www.open.edu/openlearncreate/course/view.php?id=6548</a:t>
            </a:r>
            <a:endParaRPr/>
          </a:p>
          <a:p>
            <a:pPr marL="0" marR="0" lvl="0" indent="0" algn="l" rtl="0">
              <a:lnSpc>
                <a:spcPct val="159994"/>
              </a:lnSpc>
              <a:spcBef>
                <a:spcPts val="0"/>
              </a:spcBef>
              <a:spcAft>
                <a:spcPts val="0"/>
              </a:spcAft>
              <a:buNone/>
            </a:pPr>
            <a:endParaRPr sz="3447"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p:txBody>
      </p:sp>
      <p:sp>
        <p:nvSpPr>
          <p:cNvPr id="522" name="Google Shape;522;p54"/>
          <p:cNvSpPr txBox="1"/>
          <p:nvPr/>
        </p:nvSpPr>
        <p:spPr>
          <a:xfrm>
            <a:off x="30079" y="322774"/>
            <a:ext cx="18288000" cy="1008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6900" b="1" i="0" u="none" strike="noStrike" cap="none">
                <a:solidFill>
                  <a:srgbClr val="000000"/>
                </a:solidFill>
                <a:latin typeface="Arial"/>
                <a:ea typeface="Arial"/>
                <a:cs typeface="Arial"/>
                <a:sym typeface="Arial"/>
              </a:rPr>
              <a:t>Educational Resources</a:t>
            </a:r>
            <a:endParaRPr/>
          </a:p>
        </p:txBody>
      </p:sp>
      <p:sp>
        <p:nvSpPr>
          <p:cNvPr id="523" name="Google Shape;523;p54"/>
          <p:cNvSpPr/>
          <p:nvPr/>
        </p:nvSpPr>
        <p:spPr>
          <a:xfrm>
            <a:off x="30079" y="49671"/>
            <a:ext cx="18288000" cy="18288000"/>
          </a:xfrm>
          <a:custGeom>
            <a:avLst/>
            <a:gdLst/>
            <a:ahLst/>
            <a:cxnLst/>
            <a:rect l="l" t="t" r="r" b="b"/>
            <a:pathLst>
              <a:path w="18288000" h="18288000" extrusionOk="0">
                <a:moveTo>
                  <a:pt x="0" y="0"/>
                </a:moveTo>
                <a:lnTo>
                  <a:pt x="18288000" y="0"/>
                </a:lnTo>
                <a:lnTo>
                  <a:pt x="18288000" y="18288000"/>
                </a:lnTo>
                <a:lnTo>
                  <a:pt x="0" y="18288000"/>
                </a:lnTo>
                <a:lnTo>
                  <a:pt x="0" y="0"/>
                </a:lnTo>
                <a:close/>
              </a:path>
            </a:pathLst>
          </a:custGeom>
          <a:blipFill rotWithShape="1">
            <a:blip r:embed="rId7">
              <a:alphaModFix amt="13000"/>
            </a:blip>
            <a:stretch>
              <a:fillRect/>
            </a:stretch>
          </a:blipFill>
          <a:ln>
            <a:noFill/>
          </a:ln>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Shape 527"/>
        <p:cNvGrpSpPr/>
        <p:nvPr/>
      </p:nvGrpSpPr>
      <p:grpSpPr>
        <a:xfrm>
          <a:off x="0" y="0"/>
          <a:ext cx="0" cy="0"/>
          <a:chOff x="0" y="0"/>
          <a:chExt cx="0" cy="0"/>
        </a:xfrm>
      </p:grpSpPr>
      <p:sp>
        <p:nvSpPr>
          <p:cNvPr id="528" name="Google Shape;528;p55"/>
          <p:cNvSpPr/>
          <p:nvPr/>
        </p:nvSpPr>
        <p:spPr>
          <a:xfrm>
            <a:off x="4023475" y="1025400"/>
            <a:ext cx="9940620" cy="9215152"/>
          </a:xfrm>
          <a:custGeom>
            <a:avLst/>
            <a:gdLst/>
            <a:ahLst/>
            <a:cxnLst/>
            <a:rect l="l" t="t" r="r" b="b"/>
            <a:pathLst>
              <a:path w="9721878" h="10325100" extrusionOk="0">
                <a:moveTo>
                  <a:pt x="0" y="0"/>
                </a:moveTo>
                <a:lnTo>
                  <a:pt x="9721879" y="0"/>
                </a:lnTo>
                <a:lnTo>
                  <a:pt x="9721879" y="10325100"/>
                </a:lnTo>
                <a:lnTo>
                  <a:pt x="0" y="10325100"/>
                </a:lnTo>
                <a:lnTo>
                  <a:pt x="0" y="0"/>
                </a:lnTo>
                <a:close/>
              </a:path>
            </a:pathLst>
          </a:custGeom>
          <a:blipFill rotWithShape="1">
            <a:blip r:embed="rId3">
              <a:alphaModFix/>
            </a:blip>
            <a:stretch>
              <a:fillRect l="-3361" r="-3360"/>
            </a:stretch>
          </a:blipFill>
          <a:ln>
            <a:noFill/>
          </a:ln>
        </p:spPr>
        <p:txBody>
          <a:bodyPr/>
          <a:lstStyle/>
          <a:p>
            <a:endParaRPr lang="en-US"/>
          </a:p>
        </p:txBody>
      </p:sp>
      <p:sp>
        <p:nvSpPr>
          <p:cNvPr id="529" name="Google Shape;529;p55"/>
          <p:cNvSpPr txBox="1"/>
          <p:nvPr/>
        </p:nvSpPr>
        <p:spPr>
          <a:xfrm>
            <a:off x="11937371" y="8857536"/>
            <a:ext cx="4764908" cy="434340"/>
          </a:xfrm>
          <a:prstGeom prst="rect">
            <a:avLst/>
          </a:prstGeom>
          <a:noFill/>
          <a:ln>
            <a:noFill/>
          </a:ln>
        </p:spPr>
        <p:txBody>
          <a:bodyPr spcFirstLastPara="1" wrap="square" lIns="0" tIns="0" rIns="0" bIns="0" anchor="t" anchorCtr="0">
            <a:spAutoFit/>
          </a:bodyPr>
          <a:lstStyle/>
          <a:p>
            <a:pPr marL="0" marR="0" lvl="0" indent="0" algn="l"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530;p55"/>
          <p:cNvSpPr txBox="1"/>
          <p:nvPr/>
        </p:nvSpPr>
        <p:spPr>
          <a:xfrm>
            <a:off x="0" y="133350"/>
            <a:ext cx="18288000" cy="7695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5000" b="1" i="0" u="none" strike="noStrike" cap="none">
                <a:solidFill>
                  <a:srgbClr val="FFDE59"/>
                </a:solidFill>
                <a:latin typeface="Arial"/>
                <a:ea typeface="Arial"/>
                <a:cs typeface="Arial"/>
                <a:sym typeface="Arial"/>
              </a:rPr>
              <a:t>Unite with the Superheroes in the fight against Superbugs!</a:t>
            </a:r>
            <a:endParaRPr sz="5000"/>
          </a:p>
        </p:txBody>
      </p:sp>
      <p:pic>
        <p:nvPicPr>
          <p:cNvPr id="531" name="Google Shape;531;p55"/>
          <p:cNvPicPr preferRelativeResize="0"/>
          <p:nvPr/>
        </p:nvPicPr>
        <p:blipFill rotWithShape="1">
          <a:blip r:embed="rId4">
            <a:alphaModFix/>
          </a:blip>
          <a:srcRect/>
          <a:stretch/>
        </p:blipFill>
        <p:spPr>
          <a:xfrm>
            <a:off x="491812" y="5134686"/>
            <a:ext cx="3086100" cy="3086100"/>
          </a:xfrm>
          <a:prstGeom prst="rect">
            <a:avLst/>
          </a:prstGeom>
          <a:noFill/>
          <a:ln>
            <a:noFill/>
          </a:ln>
        </p:spPr>
      </p:pic>
      <p:pic>
        <p:nvPicPr>
          <p:cNvPr id="532" name="Google Shape;532;p55"/>
          <p:cNvPicPr preferRelativeResize="0"/>
          <p:nvPr/>
        </p:nvPicPr>
        <p:blipFill rotWithShape="1">
          <a:blip r:embed="rId5">
            <a:alphaModFix/>
          </a:blip>
          <a:srcRect/>
          <a:stretch/>
        </p:blipFill>
        <p:spPr>
          <a:xfrm>
            <a:off x="14430375" y="5134686"/>
            <a:ext cx="3086100" cy="3086100"/>
          </a:xfrm>
          <a:prstGeom prst="rect">
            <a:avLst/>
          </a:prstGeom>
          <a:noFill/>
          <a:ln>
            <a:noFill/>
          </a:ln>
        </p:spPr>
      </p:pic>
      <p:sp>
        <p:nvSpPr>
          <p:cNvPr id="533" name="Google Shape;533;p55"/>
          <p:cNvSpPr txBox="1"/>
          <p:nvPr/>
        </p:nvSpPr>
        <p:spPr>
          <a:xfrm>
            <a:off x="748987" y="4181475"/>
            <a:ext cx="2595736" cy="9620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i="0" u="none" strike="noStrike" cap="none">
                <a:solidFill>
                  <a:srgbClr val="FFDD6C"/>
                </a:solidFill>
                <a:latin typeface="Arial"/>
                <a:ea typeface="Arial"/>
                <a:cs typeface="Arial"/>
                <a:sym typeface="Arial"/>
              </a:rPr>
              <a:t>Scan to visit our website</a:t>
            </a:r>
            <a:endParaRPr/>
          </a:p>
        </p:txBody>
      </p:sp>
      <p:sp>
        <p:nvSpPr>
          <p:cNvPr id="534" name="Google Shape;534;p55"/>
          <p:cNvSpPr txBox="1"/>
          <p:nvPr/>
        </p:nvSpPr>
        <p:spPr>
          <a:xfrm>
            <a:off x="14663564" y="4181475"/>
            <a:ext cx="2595736" cy="9620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i="0" u="none" strike="noStrike" cap="none">
                <a:solidFill>
                  <a:srgbClr val="FFDD6C"/>
                </a:solidFill>
                <a:latin typeface="Arial"/>
                <a:ea typeface="Arial"/>
                <a:cs typeface="Arial"/>
                <a:sym typeface="Arial"/>
              </a:rPr>
              <a:t>Scan for our IG page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3"/>
        <p:cNvGrpSpPr/>
        <p:nvPr/>
      </p:nvGrpSpPr>
      <p:grpSpPr>
        <a:xfrm>
          <a:off x="0" y="0"/>
          <a:ext cx="0" cy="0"/>
          <a:chOff x="0" y="0"/>
          <a:chExt cx="0" cy="0"/>
        </a:xfrm>
      </p:grpSpPr>
      <p:sp>
        <p:nvSpPr>
          <p:cNvPr id="134" name="Google Shape;134;p6"/>
          <p:cNvSpPr/>
          <p:nvPr/>
        </p:nvSpPr>
        <p:spPr>
          <a:xfrm>
            <a:off x="2441358" y="591132"/>
            <a:ext cx="13547021" cy="9340864"/>
          </a:xfrm>
          <a:custGeom>
            <a:avLst/>
            <a:gdLst/>
            <a:ahLst/>
            <a:cxnLst/>
            <a:rect l="l" t="t" r="r" b="b"/>
            <a:pathLst>
              <a:path w="13547021" h="9340864" extrusionOk="0">
                <a:moveTo>
                  <a:pt x="0" y="0"/>
                </a:moveTo>
                <a:lnTo>
                  <a:pt x="13547021" y="0"/>
                </a:lnTo>
                <a:lnTo>
                  <a:pt x="13547021" y="9340864"/>
                </a:lnTo>
                <a:lnTo>
                  <a:pt x="0" y="9340864"/>
                </a:lnTo>
                <a:lnTo>
                  <a:pt x="0" y="0"/>
                </a:lnTo>
                <a:close/>
              </a:path>
            </a:pathLst>
          </a:custGeom>
          <a:blipFill rotWithShape="1">
            <a:blip r:embed="rId3">
              <a:alphaModFix/>
            </a:blip>
            <a:stretch>
              <a:fillRect t="-2526"/>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8"/>
        <p:cNvGrpSpPr/>
        <p:nvPr/>
      </p:nvGrpSpPr>
      <p:grpSpPr>
        <a:xfrm>
          <a:off x="0" y="0"/>
          <a:ext cx="0" cy="0"/>
          <a:chOff x="0" y="0"/>
          <a:chExt cx="0" cy="0"/>
        </a:xfrm>
      </p:grpSpPr>
      <p:sp>
        <p:nvSpPr>
          <p:cNvPr id="139" name="Google Shape;139;p8"/>
          <p:cNvSpPr/>
          <p:nvPr/>
        </p:nvSpPr>
        <p:spPr>
          <a:xfrm>
            <a:off x="300150" y="2423671"/>
            <a:ext cx="17259300" cy="6357175"/>
          </a:xfrm>
          <a:custGeom>
            <a:avLst/>
            <a:gdLst/>
            <a:ahLst/>
            <a:cxnLst/>
            <a:rect l="l" t="t" r="r" b="b"/>
            <a:pathLst>
              <a:path w="17259300" h="6357175" extrusionOk="0">
                <a:moveTo>
                  <a:pt x="0" y="0"/>
                </a:moveTo>
                <a:lnTo>
                  <a:pt x="17259300" y="0"/>
                </a:lnTo>
                <a:lnTo>
                  <a:pt x="17259300" y="6357175"/>
                </a:lnTo>
                <a:lnTo>
                  <a:pt x="0" y="6357175"/>
                </a:lnTo>
                <a:lnTo>
                  <a:pt x="0" y="0"/>
                </a:lnTo>
                <a:close/>
              </a:path>
            </a:pathLst>
          </a:custGeom>
          <a:blipFill rotWithShape="1">
            <a:blip r:embed="rId3">
              <a:alphaModFix/>
            </a:blip>
            <a:stretch>
              <a:fillRect/>
            </a:stretch>
          </a:blipFill>
          <a:ln>
            <a:noFill/>
          </a:ln>
        </p:spPr>
        <p:txBody>
          <a:bodyPr/>
          <a:lstStyle/>
          <a:p>
            <a:endParaRPr lang="en-US"/>
          </a:p>
        </p:txBody>
      </p:sp>
      <p:sp>
        <p:nvSpPr>
          <p:cNvPr id="140" name="Google Shape;140;p8"/>
          <p:cNvSpPr txBox="1"/>
          <p:nvPr/>
        </p:nvSpPr>
        <p:spPr>
          <a:xfrm>
            <a:off x="0" y="727478"/>
            <a:ext cx="18288000" cy="1696200"/>
          </a:xfrm>
          <a:prstGeom prst="rect">
            <a:avLst/>
          </a:prstGeom>
          <a:noFill/>
          <a:ln>
            <a:noFill/>
          </a:ln>
        </p:spPr>
        <p:txBody>
          <a:bodyPr spcFirstLastPara="1" wrap="square" lIns="0" tIns="0" rIns="0" bIns="0" anchor="t" anchorCtr="0">
            <a:spAutoFit/>
          </a:bodyPr>
          <a:lstStyle/>
          <a:p>
            <a:pPr marL="0" marR="0" lvl="0" indent="0" algn="ctr" rtl="0">
              <a:lnSpc>
                <a:spcPct val="94994"/>
              </a:lnSpc>
              <a:spcBef>
                <a:spcPts val="0"/>
              </a:spcBef>
              <a:spcAft>
                <a:spcPts val="0"/>
              </a:spcAft>
              <a:buNone/>
            </a:pPr>
            <a:r>
              <a:rPr lang="en-US" sz="5800" b="1" i="0" u="none" strike="noStrike" cap="none">
                <a:solidFill>
                  <a:srgbClr val="000000"/>
                </a:solidFill>
                <a:latin typeface="Arial"/>
                <a:ea typeface="Arial"/>
                <a:cs typeface="Arial"/>
                <a:sym typeface="Arial"/>
              </a:rPr>
              <a:t>Deaths attribut</a:t>
            </a:r>
            <a:r>
              <a:rPr lang="en-US" sz="5800" b="1"/>
              <a:t>ed</a:t>
            </a:r>
            <a:r>
              <a:rPr lang="en-US" sz="5800" b="1" i="0" u="none" strike="noStrike" cap="none">
                <a:solidFill>
                  <a:srgbClr val="000000"/>
                </a:solidFill>
                <a:latin typeface="Arial"/>
                <a:ea typeface="Arial"/>
                <a:cs typeface="Arial"/>
                <a:sym typeface="Arial"/>
              </a:rPr>
              <a:t> to &amp; associated with </a:t>
            </a:r>
            <a:endParaRPr sz="5800" b="1" i="0" u="none" strike="noStrike" cap="none">
              <a:solidFill>
                <a:srgbClr val="000000"/>
              </a:solidFill>
              <a:latin typeface="Arial"/>
              <a:ea typeface="Arial"/>
              <a:cs typeface="Arial"/>
              <a:sym typeface="Arial"/>
            </a:endParaRPr>
          </a:p>
          <a:p>
            <a:pPr marL="0" marR="0" lvl="0" indent="0" algn="ctr" rtl="0">
              <a:lnSpc>
                <a:spcPct val="94994"/>
              </a:lnSpc>
              <a:spcBef>
                <a:spcPts val="0"/>
              </a:spcBef>
              <a:spcAft>
                <a:spcPts val="0"/>
              </a:spcAft>
              <a:buNone/>
            </a:pPr>
            <a:r>
              <a:rPr lang="en-US" sz="5800" b="1" i="0" u="none" strike="noStrike" cap="none">
                <a:solidFill>
                  <a:srgbClr val="000000"/>
                </a:solidFill>
                <a:latin typeface="Arial"/>
                <a:ea typeface="Arial"/>
                <a:cs typeface="Arial"/>
                <a:sym typeface="Arial"/>
              </a:rPr>
              <a:t>bacterial AMR</a:t>
            </a:r>
            <a:endParaRPr sz="5800"/>
          </a:p>
        </p:txBody>
      </p:sp>
      <p:sp>
        <p:nvSpPr>
          <p:cNvPr id="141" name="Google Shape;141;p8"/>
          <p:cNvSpPr txBox="1"/>
          <p:nvPr/>
        </p:nvSpPr>
        <p:spPr>
          <a:xfrm>
            <a:off x="11433551" y="9528420"/>
            <a:ext cx="6854400" cy="5907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1" i="0" u="none" strike="noStrike" cap="none">
                <a:solidFill>
                  <a:srgbClr val="000000"/>
                </a:solidFill>
                <a:latin typeface="Arial"/>
                <a:ea typeface="Arial"/>
                <a:cs typeface="Arial"/>
                <a:sym typeface="Arial"/>
              </a:rPr>
              <a:t>Source: </a:t>
            </a:r>
            <a:r>
              <a:rPr lang="en-US" sz="1599"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Global burden of bacterial antimicrobial resistance in 2019</a:t>
            </a:r>
            <a:endParaRPr/>
          </a:p>
          <a:p>
            <a:pPr marL="0" marR="0" lvl="0" indent="0" algn="ctr" rtl="0">
              <a:lnSpc>
                <a:spcPct val="140025"/>
              </a:lnSpc>
              <a:spcBef>
                <a:spcPts val="0"/>
              </a:spcBef>
              <a:spcAft>
                <a:spcPts val="0"/>
              </a:spcAft>
              <a:buNone/>
            </a:pPr>
            <a:endParaRPr sz="1599"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5"/>
        <p:cNvGrpSpPr/>
        <p:nvPr/>
      </p:nvGrpSpPr>
      <p:grpSpPr>
        <a:xfrm>
          <a:off x="0" y="0"/>
          <a:ext cx="0" cy="0"/>
          <a:chOff x="0" y="0"/>
          <a:chExt cx="0" cy="0"/>
        </a:xfrm>
      </p:grpSpPr>
      <p:sp>
        <p:nvSpPr>
          <p:cNvPr id="146" name="Google Shape;146;p9"/>
          <p:cNvSpPr/>
          <p:nvPr/>
        </p:nvSpPr>
        <p:spPr>
          <a:xfrm>
            <a:off x="602920" y="1690078"/>
            <a:ext cx="13385196" cy="3982474"/>
          </a:xfrm>
          <a:custGeom>
            <a:avLst/>
            <a:gdLst/>
            <a:ahLst/>
            <a:cxnLst/>
            <a:rect l="l" t="t" r="r" b="b"/>
            <a:pathLst>
              <a:path w="13385196" h="3982474" extrusionOk="0">
                <a:moveTo>
                  <a:pt x="0" y="0"/>
                </a:moveTo>
                <a:lnTo>
                  <a:pt x="13385196" y="0"/>
                </a:lnTo>
                <a:lnTo>
                  <a:pt x="13385196" y="3982473"/>
                </a:lnTo>
                <a:lnTo>
                  <a:pt x="0" y="3982473"/>
                </a:lnTo>
                <a:lnTo>
                  <a:pt x="0" y="0"/>
                </a:lnTo>
                <a:close/>
              </a:path>
            </a:pathLst>
          </a:custGeom>
          <a:blipFill rotWithShape="1">
            <a:blip r:embed="rId3">
              <a:alphaModFix/>
            </a:blip>
            <a:stretch>
              <a:fillRect t="-53727" b="-283545"/>
            </a:stretch>
          </a:blipFill>
          <a:ln>
            <a:noFill/>
          </a:ln>
        </p:spPr>
        <p:txBody>
          <a:bodyPr/>
          <a:lstStyle/>
          <a:p>
            <a:endParaRPr lang="en-US"/>
          </a:p>
        </p:txBody>
      </p:sp>
      <p:sp>
        <p:nvSpPr>
          <p:cNvPr id="147" name="Google Shape;147;p9"/>
          <p:cNvSpPr txBox="1"/>
          <p:nvPr/>
        </p:nvSpPr>
        <p:spPr>
          <a:xfrm>
            <a:off x="1756959" y="674734"/>
            <a:ext cx="13693200" cy="8043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5500" b="1" i="0" u="none" strike="noStrike" cap="none">
                <a:solidFill>
                  <a:srgbClr val="000000"/>
                </a:solidFill>
                <a:latin typeface="Arial"/>
                <a:ea typeface="Arial"/>
                <a:cs typeface="Arial"/>
                <a:sym typeface="Arial"/>
              </a:rPr>
              <a:t>How Antimicrobial Resistance develops</a:t>
            </a:r>
            <a:endParaRPr sz="5500"/>
          </a:p>
        </p:txBody>
      </p:sp>
      <p:sp>
        <p:nvSpPr>
          <p:cNvPr id="148" name="Google Shape;148;p9"/>
          <p:cNvSpPr/>
          <p:nvPr/>
        </p:nvSpPr>
        <p:spPr>
          <a:xfrm>
            <a:off x="11663626" y="5883590"/>
            <a:ext cx="6214453" cy="3980772"/>
          </a:xfrm>
          <a:custGeom>
            <a:avLst/>
            <a:gdLst/>
            <a:ahLst/>
            <a:cxnLst/>
            <a:rect l="l" t="t" r="r" b="b"/>
            <a:pathLst>
              <a:path w="6214453" h="3980772" extrusionOk="0">
                <a:moveTo>
                  <a:pt x="0" y="0"/>
                </a:moveTo>
                <a:lnTo>
                  <a:pt x="6214453" y="0"/>
                </a:lnTo>
                <a:lnTo>
                  <a:pt x="6214453" y="3980773"/>
                </a:lnTo>
                <a:lnTo>
                  <a:pt x="0" y="3980773"/>
                </a:lnTo>
                <a:lnTo>
                  <a:pt x="0" y="0"/>
                </a:lnTo>
                <a:close/>
              </a:path>
            </a:pathLst>
          </a:custGeom>
          <a:blipFill rotWithShape="1">
            <a:blip r:embed="rId4">
              <a:alphaModFix/>
            </a:blip>
            <a:stretch>
              <a:fillRect l="-1133" t="-6085" b="-1326"/>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2"/>
        <p:cNvGrpSpPr/>
        <p:nvPr/>
      </p:nvGrpSpPr>
      <p:grpSpPr>
        <a:xfrm>
          <a:off x="0" y="0"/>
          <a:ext cx="0" cy="0"/>
          <a:chOff x="0" y="0"/>
          <a:chExt cx="0" cy="0"/>
        </a:xfrm>
      </p:grpSpPr>
      <p:sp>
        <p:nvSpPr>
          <p:cNvPr id="153" name="Google Shape;153;p10"/>
          <p:cNvSpPr/>
          <p:nvPr/>
        </p:nvSpPr>
        <p:spPr>
          <a:xfrm>
            <a:off x="9525" y="0"/>
            <a:ext cx="10695447" cy="10287000"/>
          </a:xfrm>
          <a:custGeom>
            <a:avLst/>
            <a:gdLst/>
            <a:ahLst/>
            <a:cxnLst/>
            <a:rect l="l" t="t" r="r" b="b"/>
            <a:pathLst>
              <a:path w="10695447" h="10287000" extrusionOk="0">
                <a:moveTo>
                  <a:pt x="0" y="0"/>
                </a:moveTo>
                <a:lnTo>
                  <a:pt x="10695447" y="0"/>
                </a:lnTo>
                <a:lnTo>
                  <a:pt x="10695447" y="10287000"/>
                </a:lnTo>
                <a:lnTo>
                  <a:pt x="0" y="10287000"/>
                </a:lnTo>
                <a:lnTo>
                  <a:pt x="0" y="0"/>
                </a:lnTo>
                <a:close/>
              </a:path>
            </a:pathLst>
          </a:custGeom>
          <a:blipFill rotWithShape="1">
            <a:blip r:embed="rId3">
              <a:alphaModFix/>
            </a:blip>
            <a:stretch>
              <a:fillRect l="-4296" r="-5567"/>
            </a:stretch>
          </a:blipFill>
          <a:ln>
            <a:noFill/>
          </a:ln>
        </p:spPr>
        <p:txBody>
          <a:bodyPr/>
          <a:lstStyle/>
          <a:p>
            <a:endParaRPr lang="en-US"/>
          </a:p>
        </p:txBody>
      </p:sp>
      <p:sp>
        <p:nvSpPr>
          <p:cNvPr id="154" name="Google Shape;154;p10"/>
          <p:cNvSpPr/>
          <p:nvPr/>
        </p:nvSpPr>
        <p:spPr>
          <a:xfrm>
            <a:off x="10065911" y="0"/>
            <a:ext cx="8222089" cy="10287000"/>
          </a:xfrm>
          <a:custGeom>
            <a:avLst/>
            <a:gdLst/>
            <a:ahLst/>
            <a:cxnLst/>
            <a:rect l="l" t="t" r="r" b="b"/>
            <a:pathLst>
              <a:path w="8222089" h="10287000" extrusionOk="0">
                <a:moveTo>
                  <a:pt x="0" y="0"/>
                </a:moveTo>
                <a:lnTo>
                  <a:pt x="8222089" y="0"/>
                </a:lnTo>
                <a:lnTo>
                  <a:pt x="8222089" y="10287000"/>
                </a:lnTo>
                <a:lnTo>
                  <a:pt x="0" y="10287000"/>
                </a:lnTo>
                <a:lnTo>
                  <a:pt x="0" y="0"/>
                </a:lnTo>
                <a:close/>
              </a:path>
            </a:pathLst>
          </a:custGeom>
          <a:blipFill rotWithShape="1">
            <a:blip r:embed="rId4">
              <a:alphaModFix/>
            </a:blip>
            <a:stretch>
              <a:fillRect l="-4987" r="-4570"/>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2009</Words>
  <Application>Microsoft Office PowerPoint</Application>
  <PresentationFormat>Custom</PresentationFormat>
  <Paragraphs>230</Paragraphs>
  <Slides>56</Slides>
  <Notes>56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Dr.Ponnari Gottipati</cp:lastModifiedBy>
  <cp:revision>1</cp:revision>
  <dcterms:created xsi:type="dcterms:W3CDTF">2006-08-16T00:00:00Z</dcterms:created>
  <dcterms:modified xsi:type="dcterms:W3CDTF">2026-01-22T08:42:27Z</dcterms:modified>
</cp:coreProperties>
</file>