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0" roundtripDataSignature="AMtx7mgXUbK6n+jrkmiF8cv+Zs+QZdVs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6.xml"/><Relationship Id="rId55" Type="http://schemas.openxmlformats.org/officeDocument/2006/relationships/font" Target="fonts/LibreFranklinBlack-boldItalic.fntdata"/><Relationship Id="rId10" Type="http://schemas.openxmlformats.org/officeDocument/2006/relationships/slide" Target="slides/slide5.xml"/><Relationship Id="rId54" Type="http://schemas.openxmlformats.org/officeDocument/2006/relationships/font" Target="fonts/LibreFranklinBlack-bold.fntdata"/><Relationship Id="rId13" Type="http://schemas.openxmlformats.org/officeDocument/2006/relationships/slide" Target="slides/slide8.xml"/><Relationship Id="rId57" Type="http://schemas.openxmlformats.org/officeDocument/2006/relationships/font" Target="fonts/LibreFranklinMedium-bold.fntdata"/><Relationship Id="rId12" Type="http://schemas.openxmlformats.org/officeDocument/2006/relationships/slide" Target="slides/slide7.xml"/><Relationship Id="rId56" Type="http://schemas.openxmlformats.org/officeDocument/2006/relationships/font" Target="fonts/LibreFranklinMedium-regular.fntdata"/><Relationship Id="rId15" Type="http://schemas.openxmlformats.org/officeDocument/2006/relationships/slide" Target="slides/slide10.xml"/><Relationship Id="rId59" Type="http://schemas.openxmlformats.org/officeDocument/2006/relationships/font" Target="fonts/LibreFranklinMedium-boldItalic.fntdata"/><Relationship Id="rId14" Type="http://schemas.openxmlformats.org/officeDocument/2006/relationships/slide" Target="slides/slide9.xml"/><Relationship Id="rId58" Type="http://schemas.openxmlformats.org/officeDocument/2006/relationships/font" Target="fonts/LibreFranklin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a:t>
            </a:r>
            <a:r>
              <a:rPr lang="en-US">
                <a:latin typeface="Arial"/>
                <a:ea typeface="Arial"/>
                <a:cs typeface="Arial"/>
                <a:sym typeface="Arial"/>
              </a:rPr>
              <a:t> Begin the workshop by outlining the learning objectives and introducing the topic. The following slides provide a primer on AMR, its definition, causes, and impact. This section can either be delivered by the workshop facilitator as a basic introduction or serve as part of the first expert talk.</a:t>
            </a:r>
            <a:endParaRPr/>
          </a:p>
        </p:txBody>
      </p:sp>
      <p:sp>
        <p:nvSpPr>
          <p:cNvPr id="213" name="Google Shape;213;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a:t>
            </a:r>
            <a:r>
              <a:rPr lang="en-US">
                <a:latin typeface="Arial"/>
                <a:ea typeface="Arial"/>
                <a:cs typeface="Arial"/>
                <a:sym typeface="Arial"/>
              </a:rPr>
              <a:t> Ensure you use the latest data on AMR for this slide. Use this to provide a high-level picture of the AMR crisis and why it is important to act NOW!</a:t>
            </a:r>
            <a:br>
              <a:rPr lang="en-US">
                <a:latin typeface="Arial"/>
                <a:ea typeface="Arial"/>
                <a:cs typeface="Arial"/>
                <a:sym typeface="Arial"/>
              </a:rPr>
            </a:br>
            <a:endParaRPr/>
          </a:p>
        </p:txBody>
      </p:sp>
      <p:sp>
        <p:nvSpPr>
          <p:cNvPr id="220" name="Google Shape;220;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7a658528b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77a658528b_0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a:t>
            </a:r>
            <a:r>
              <a:rPr i="1" lang="en-US" sz="1100">
                <a:latin typeface="Arial"/>
                <a:ea typeface="Arial"/>
                <a:cs typeface="Arial"/>
                <a:sym typeface="Arial"/>
              </a:rPr>
              <a:t> </a:t>
            </a:r>
            <a:r>
              <a:rPr lang="en-US">
                <a:latin typeface="Arial"/>
                <a:ea typeface="Arial"/>
                <a:cs typeface="Arial"/>
                <a:sym typeface="Arial"/>
              </a:rPr>
              <a:t>AMR = natural evolutionary process (“survival of the fittest”). Some bacteria are naturally resistant; antibiotics kill others, leaving resistant strains to multiply and share resistance genes. Human actions (overuse, incomplete doses, misuse) accelerate this process. Emphasize: resistance is natural, but good stewardship and responsible use of antibiotics can slow its spread and protect their effectiveness.</a:t>
            </a:r>
            <a:endParaRPr>
              <a:latin typeface="Arial"/>
              <a:ea typeface="Arial"/>
              <a:cs typeface="Arial"/>
              <a:sym typeface="Arial"/>
            </a:endParaRPr>
          </a:p>
          <a:p>
            <a:pPr indent="0" lvl="0" marL="0" rtl="0" algn="l">
              <a:spcBef>
                <a:spcPts val="0"/>
              </a:spcBef>
              <a:spcAft>
                <a:spcPts val="0"/>
              </a:spcAft>
              <a:buNone/>
            </a:pPr>
            <a:r>
              <a:t/>
            </a:r>
            <a:endParaRPr/>
          </a:p>
        </p:txBody>
      </p:sp>
      <p:sp>
        <p:nvSpPr>
          <p:cNvPr id="239" name="Google Shape;239;g377a658528b_0_0: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a:t>
            </a:r>
            <a:r>
              <a:rPr lang="en-US">
                <a:latin typeface="Arial"/>
                <a:ea typeface="Arial"/>
                <a:cs typeface="Arial"/>
                <a:sym typeface="Arial"/>
              </a:rPr>
              <a:t> Continue the discussion from the previous slide about the leading cause of concern for the rise in AMR in India, How each of these factors </a:t>
            </a:r>
            <a:r>
              <a:rPr lang="en-US">
                <a:latin typeface="Arial"/>
                <a:ea typeface="Arial"/>
                <a:cs typeface="Arial"/>
                <a:sym typeface="Arial"/>
              </a:rPr>
              <a:t>contribute</a:t>
            </a:r>
            <a:r>
              <a:rPr lang="en-US">
                <a:latin typeface="Arial"/>
                <a:ea typeface="Arial"/>
                <a:cs typeface="Arial"/>
                <a:sym typeface="Arial"/>
              </a:rPr>
              <a:t> </a:t>
            </a:r>
            <a:r>
              <a:rPr lang="en-US">
                <a:latin typeface="Arial"/>
                <a:ea typeface="Arial"/>
                <a:cs typeface="Arial"/>
                <a:sym typeface="Arial"/>
              </a:rPr>
              <a:t>significantly</a:t>
            </a:r>
            <a:r>
              <a:rPr lang="en-US">
                <a:latin typeface="Arial"/>
                <a:ea typeface="Arial"/>
                <a:cs typeface="Arial"/>
                <a:sym typeface="Arial"/>
              </a:rPr>
              <a:t> to AMR burden.</a:t>
            </a:r>
            <a:endParaRPr/>
          </a:p>
        </p:txBody>
      </p:sp>
      <p:sp>
        <p:nvSpPr>
          <p:cNvPr id="246" name="Google Shape;246;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 </a:t>
            </a:r>
            <a:r>
              <a:rPr lang="en-US">
                <a:latin typeface="Arial"/>
                <a:ea typeface="Arial"/>
                <a:cs typeface="Arial"/>
                <a:sym typeface="Arial"/>
              </a:rPr>
              <a:t>This slide presents a timeline of antibiotic development and AMR from the pre-antibiotic era to the current crisis. It highlights key events in antibiotic discovery, widespread use, and the rise of drug-resistant infections. It is important to highlight how quickly resistance develops.</a:t>
            </a:r>
            <a:endParaRPr/>
          </a:p>
          <a:p>
            <a:pPr indent="0" lvl="0" marL="0" rtl="0" algn="l">
              <a:spcBef>
                <a:spcPts val="0"/>
              </a:spcBef>
              <a:spcAft>
                <a:spcPts val="0"/>
              </a:spcAft>
              <a:buNone/>
            </a:pPr>
            <a:r>
              <a:t/>
            </a:r>
            <a:endParaRPr/>
          </a:p>
        </p:txBody>
      </p:sp>
      <p:sp>
        <p:nvSpPr>
          <p:cNvPr id="260" name="Google Shape;260;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 </a:t>
            </a:r>
            <a:r>
              <a:rPr lang="en-US">
                <a:latin typeface="Arial"/>
                <a:ea typeface="Arial"/>
                <a:cs typeface="Arial"/>
                <a:sym typeface="Arial"/>
              </a:rPr>
              <a:t>This slide presents the </a:t>
            </a:r>
            <a:r>
              <a:rPr lang="en-US">
                <a:latin typeface="Arial"/>
                <a:ea typeface="Arial"/>
                <a:cs typeface="Arial"/>
                <a:sym typeface="Arial"/>
              </a:rPr>
              <a:t>different</a:t>
            </a:r>
            <a:r>
              <a:rPr lang="en-US">
                <a:latin typeface="Arial"/>
                <a:ea typeface="Arial"/>
                <a:cs typeface="Arial"/>
                <a:sym typeface="Arial"/>
              </a:rPr>
              <a:t> sectors that use </a:t>
            </a:r>
            <a:r>
              <a:rPr lang="en-US">
                <a:latin typeface="Arial"/>
                <a:ea typeface="Arial"/>
                <a:cs typeface="Arial"/>
                <a:sym typeface="Arial"/>
              </a:rPr>
              <a:t>antibiotics,</a:t>
            </a:r>
            <a:r>
              <a:rPr lang="en-US">
                <a:latin typeface="Arial"/>
                <a:ea typeface="Arial"/>
                <a:cs typeface="Arial"/>
                <a:sym typeface="Arial"/>
              </a:rPr>
              <a:t> contributing immensely to increase in Multi-Drug Resistance Infections. Discuss about each of these sectors and why it is important to use antibiotics judiciously.</a:t>
            </a:r>
            <a:endParaRPr/>
          </a:p>
        </p:txBody>
      </p:sp>
      <p:sp>
        <p:nvSpPr>
          <p:cNvPr id="268" name="Google Shape;268;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 </a:t>
            </a:r>
            <a:r>
              <a:rPr lang="en-US">
                <a:latin typeface="Arial"/>
                <a:ea typeface="Arial"/>
                <a:cs typeface="Arial"/>
                <a:sym typeface="Arial"/>
              </a:rPr>
              <a:t>Continue the discussion from the </a:t>
            </a:r>
            <a:r>
              <a:rPr lang="en-US">
                <a:latin typeface="Arial"/>
                <a:ea typeface="Arial"/>
                <a:cs typeface="Arial"/>
                <a:sym typeface="Arial"/>
              </a:rPr>
              <a:t>previous</a:t>
            </a:r>
            <a:r>
              <a:rPr lang="en-US">
                <a:latin typeface="Arial"/>
                <a:ea typeface="Arial"/>
                <a:cs typeface="Arial"/>
                <a:sym typeface="Arial"/>
              </a:rPr>
              <a:t> slide highlighting WHO’s warning towards use, m</a:t>
            </a:r>
            <a:r>
              <a:rPr lang="en-US">
                <a:latin typeface="Arial"/>
                <a:ea typeface="Arial"/>
                <a:cs typeface="Arial"/>
                <a:sym typeface="Arial"/>
              </a:rPr>
              <a:t>isuse</a:t>
            </a:r>
            <a:r>
              <a:rPr lang="en-US">
                <a:latin typeface="Arial"/>
                <a:ea typeface="Arial"/>
                <a:cs typeface="Arial"/>
                <a:sym typeface="Arial"/>
              </a:rPr>
              <a:t> and overuse of antibiotics in everyday life</a:t>
            </a:r>
            <a:endParaRPr/>
          </a:p>
          <a:p>
            <a:pPr indent="0" lvl="0" marL="0" rtl="0" algn="l">
              <a:spcBef>
                <a:spcPts val="0"/>
              </a:spcBef>
              <a:spcAft>
                <a:spcPts val="0"/>
              </a:spcAft>
              <a:buNone/>
            </a:pPr>
            <a:r>
              <a:t/>
            </a:r>
            <a:endParaRPr/>
          </a:p>
        </p:txBody>
      </p:sp>
      <p:sp>
        <p:nvSpPr>
          <p:cNvPr id="280" name="Google Shape;280;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 </a:t>
            </a:r>
            <a:r>
              <a:rPr lang="en-US">
                <a:latin typeface="Arial"/>
                <a:ea typeface="Arial"/>
                <a:cs typeface="Arial"/>
                <a:sym typeface="Arial"/>
              </a:rPr>
              <a:t>This slide highlights the key steps for addressing AMR on a global scale. The workshop covers all or some of these topics to provide participants with a comprehensive understanding of the causes, consequences, and solutions to AMR, emphasizing their individual roles as future doctors.</a:t>
            </a:r>
            <a:endParaRPr/>
          </a:p>
        </p:txBody>
      </p:sp>
      <p:sp>
        <p:nvSpPr>
          <p:cNvPr id="286" name="Google Shape;286;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b9a6587c5_0_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7b9a6587c5_0_9: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a:latin typeface="Arial"/>
                <a:ea typeface="Arial"/>
                <a:cs typeface="Arial"/>
                <a:sym typeface="Arial"/>
              </a:rPr>
              <a:t>Facilitator Notes: </a:t>
            </a:r>
            <a:r>
              <a:rPr lang="en-US">
                <a:latin typeface="Arial"/>
                <a:ea typeface="Arial"/>
                <a:cs typeface="Arial"/>
                <a:sym typeface="Arial"/>
              </a:rPr>
              <a:t>This is a full list of expert talks and interactive activities we have used in our workshops. Use it as a guide to design your own workshop, adapting or swapping elements based on time, audience, and goals.We usually intersperse activities throughout the day, ensuring at least one activity between talks so participants don’t sit through two talks in a row. Talks on related topics are often grouped together and paired with relevant activities. For example: a) A stewardship talk may be combined with an IPC activity, bingo, or Kahoot. b) A clinician’s talk can be paired with case studies. Experts are requested to support the activity immediately following their talk, offering guidance aligned with their area of expertise. Each workshop also includes one major, time-intensive activity, such as a medical theatre, lab tour, escape room or poster competition. We typically close with either a </a:t>
            </a:r>
            <a:r>
              <a:rPr i="1" lang="en-US">
                <a:latin typeface="Arial"/>
                <a:ea typeface="Arial"/>
                <a:cs typeface="Arial"/>
                <a:sym typeface="Arial"/>
              </a:rPr>
              <a:t>Jeopardy Jamboree</a:t>
            </a:r>
            <a:r>
              <a:rPr lang="en-US">
                <a:latin typeface="Arial"/>
                <a:ea typeface="Arial"/>
                <a:cs typeface="Arial"/>
                <a:sym typeface="Arial"/>
              </a:rPr>
              <a:t> or a poster competition - the quiz serves as a fun roundup of everything learned during the day, while the poster competition encourages participants to reflect on and consolidate their key takeaways.</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sp>
        <p:nvSpPr>
          <p:cNvPr id="294" name="Google Shape;294;g37b9a6587c5_0_9: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4" name="Google Shape;94;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5" name="Google Shape;95;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This slide deck and the workshop format is curated by Superheroes Against Superbugs, which is an educational and public engagement initiative that aims to raise awareness and catalyze both public and policy action on AMR in India. Since its inception in 2018, it has been empowering people to become informed advocates of AMR through interactive programs and collaborations. </a:t>
            </a:r>
            <a:endParaRPr>
              <a:latin typeface="Arial"/>
              <a:ea typeface="Arial"/>
              <a:cs typeface="Arial"/>
              <a:sym typeface="Arial"/>
            </a:endParaRPr>
          </a:p>
        </p:txBody>
      </p:sp>
      <p:sp>
        <p:nvSpPr>
          <p:cNvPr id="97" name="Google Shape;97;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8" name="Google Shape;98;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Facilitators’ note: </a:t>
            </a:r>
            <a:r>
              <a:rPr lang="en-US" sz="1100">
                <a:latin typeface="Arial"/>
                <a:ea typeface="Arial"/>
                <a:cs typeface="Arial"/>
                <a:sym typeface="Arial"/>
              </a:rPr>
              <a:t>Introductory slide for the speaker, the sessions and the topics that will be discussed</a:t>
            </a:r>
            <a:endParaRPr/>
          </a:p>
        </p:txBody>
      </p:sp>
      <p:sp>
        <p:nvSpPr>
          <p:cNvPr id="302" name="Google Shape;302;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82cda3296f_0_4: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Facilitators’ note: </a:t>
            </a:r>
            <a:r>
              <a:rPr lang="en-US" sz="1100">
                <a:latin typeface="Arial"/>
                <a:ea typeface="Arial"/>
                <a:cs typeface="Arial"/>
                <a:sym typeface="Arial"/>
              </a:rPr>
              <a:t>Introductory slide for the speaker, the sessions and the topics that will be discussed</a:t>
            </a:r>
            <a:endParaRPr/>
          </a:p>
        </p:txBody>
      </p:sp>
      <p:sp>
        <p:nvSpPr>
          <p:cNvPr id="313" name="Google Shape;313;g382cda3296f_0_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 </a:t>
            </a:r>
            <a:r>
              <a:rPr lang="en-US">
                <a:latin typeface="Arial"/>
                <a:ea typeface="Arial"/>
                <a:cs typeface="Arial"/>
                <a:sym typeface="Arial"/>
              </a:rPr>
              <a:t>Introductory slide for the speaker, the sessions and the topics that will be discussed</a:t>
            </a:r>
            <a:endParaRPr/>
          </a:p>
          <a:p>
            <a:pPr indent="0" lvl="0" marL="0" rtl="0" algn="l">
              <a:spcBef>
                <a:spcPts val="0"/>
              </a:spcBef>
              <a:spcAft>
                <a:spcPts val="0"/>
              </a:spcAft>
              <a:buClr>
                <a:schemeClr val="dk1"/>
              </a:buClr>
              <a:buSzPts val="1100"/>
              <a:buFont typeface="Arial"/>
              <a:buNone/>
            </a:pPr>
            <a:r>
              <a:t/>
            </a:r>
            <a:endParaRPr b="1" sz="1100">
              <a:latin typeface="Arial"/>
              <a:ea typeface="Arial"/>
              <a:cs typeface="Arial"/>
              <a:sym typeface="Arial"/>
            </a:endParaRPr>
          </a:p>
        </p:txBody>
      </p:sp>
      <p:sp>
        <p:nvSpPr>
          <p:cNvPr id="324" name="Google Shape;324;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82cda3296f_0_15: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 </a:t>
            </a:r>
            <a:r>
              <a:rPr lang="en-US">
                <a:latin typeface="Arial"/>
                <a:ea typeface="Arial"/>
                <a:cs typeface="Arial"/>
                <a:sym typeface="Arial"/>
              </a:rPr>
              <a:t>Introductory slide for the speaker, the sessions and the topics that will be discussed</a:t>
            </a:r>
            <a:endParaRPr/>
          </a:p>
          <a:p>
            <a:pPr indent="0" lvl="0" marL="0" rtl="0" algn="l">
              <a:spcBef>
                <a:spcPts val="0"/>
              </a:spcBef>
              <a:spcAft>
                <a:spcPts val="0"/>
              </a:spcAft>
              <a:buClr>
                <a:schemeClr val="dk1"/>
              </a:buClr>
              <a:buSzPts val="1100"/>
              <a:buFont typeface="Arial"/>
              <a:buNone/>
            </a:pPr>
            <a:r>
              <a:t/>
            </a:r>
            <a:endParaRPr b="1" sz="1100">
              <a:latin typeface="Arial"/>
              <a:ea typeface="Arial"/>
              <a:cs typeface="Arial"/>
              <a:sym typeface="Arial"/>
            </a:endParaRPr>
          </a:p>
        </p:txBody>
      </p:sp>
      <p:sp>
        <p:nvSpPr>
          <p:cNvPr id="335" name="Google Shape;335;g382cda3296f_0_1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77a658528b_0_27: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77a658528b_0_27: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 </a:t>
            </a:r>
            <a:r>
              <a:rPr lang="en-US">
                <a:latin typeface="Arial"/>
                <a:ea typeface="Arial"/>
                <a:cs typeface="Arial"/>
                <a:sym typeface="Arial"/>
              </a:rPr>
              <a:t>The crossword and prescription-hunt word puzzle (displayed as a large poster in the workshop room or near the refreshment area) are designed as light, fun activities for students to engage with during tea/coffee breaks.</a:t>
            </a:r>
            <a:endParaRPr>
              <a:latin typeface="Arial"/>
              <a:ea typeface="Arial"/>
              <a:cs typeface="Arial"/>
              <a:sym typeface="Arial"/>
            </a:endParaRPr>
          </a:p>
        </p:txBody>
      </p:sp>
      <p:sp>
        <p:nvSpPr>
          <p:cNvPr id="347" name="Google Shape;347;g377a658528b_0_27: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Facilitator's Note:</a:t>
            </a:r>
            <a:r>
              <a:rPr lang="en-US">
                <a:latin typeface="Arial"/>
                <a:ea typeface="Arial"/>
                <a:cs typeface="Arial"/>
                <a:sym typeface="Arial"/>
              </a:rPr>
              <a:t> Code - Red </a:t>
            </a:r>
            <a:r>
              <a:rPr lang="en-US">
                <a:latin typeface="Arial"/>
                <a:ea typeface="Arial"/>
                <a:cs typeface="Arial"/>
                <a:sym typeface="Arial"/>
              </a:rPr>
              <a:t>Prescription</a:t>
            </a:r>
            <a:r>
              <a:rPr lang="en-US">
                <a:latin typeface="Arial"/>
                <a:ea typeface="Arial"/>
                <a:cs typeface="Arial"/>
                <a:sym typeface="Arial"/>
              </a:rPr>
              <a:t> challenge is a great way to engage the participants in a meaningful analysis of </a:t>
            </a:r>
            <a:r>
              <a:rPr lang="en-US">
                <a:latin typeface="Arial"/>
                <a:ea typeface="Arial"/>
                <a:cs typeface="Arial"/>
                <a:sym typeface="Arial"/>
              </a:rPr>
              <a:t>different</a:t>
            </a:r>
            <a:r>
              <a:rPr lang="en-US">
                <a:latin typeface="Arial"/>
                <a:ea typeface="Arial"/>
                <a:cs typeface="Arial"/>
                <a:sym typeface="Arial"/>
              </a:rPr>
              <a:t> case scenarios from real life examples. This activity helps them understand the complexities and nuances involved in prescribing antibiotics and also practice writing a good </a:t>
            </a:r>
            <a:r>
              <a:rPr lang="en-US">
                <a:latin typeface="Arial"/>
                <a:ea typeface="Arial"/>
                <a:cs typeface="Arial"/>
                <a:sym typeface="Arial"/>
              </a:rPr>
              <a:t>prescription</a:t>
            </a:r>
            <a:r>
              <a:rPr lang="en-US">
                <a:latin typeface="Arial"/>
                <a:ea typeface="Arial"/>
                <a:cs typeface="Arial"/>
                <a:sym typeface="Arial"/>
              </a:rPr>
              <a:t>. See the Code- Red document for detailed instructions. </a:t>
            </a:r>
            <a:endParaRPr>
              <a:latin typeface="Arial"/>
              <a:ea typeface="Arial"/>
              <a:cs typeface="Arial"/>
              <a:sym typeface="Arial"/>
            </a:endParaRPr>
          </a:p>
          <a:p>
            <a:pPr indent="0" lvl="0" marL="0" rtl="0" algn="l">
              <a:spcBef>
                <a:spcPts val="0"/>
              </a:spcBef>
              <a:spcAft>
                <a:spcPts val="0"/>
              </a:spcAft>
              <a:buNone/>
            </a:pPr>
            <a:r>
              <a:t/>
            </a:r>
            <a:endParaRPr/>
          </a:p>
        </p:txBody>
      </p:sp>
      <p:sp>
        <p:nvSpPr>
          <p:cNvPr id="352" name="Google Shape;352;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a:t>
            </a:r>
            <a:r>
              <a:rPr lang="en-US">
                <a:latin typeface="Arial"/>
                <a:ea typeface="Arial"/>
                <a:cs typeface="Arial"/>
                <a:sym typeface="Arial"/>
              </a:rPr>
              <a:t> AMR Battle BINGO allows the participants to test their knowledge and understanding of different antibiotic classes and their mode of action. See the AMR Battle Bingo document for detailed instructions. </a:t>
            </a:r>
            <a:endParaRPr>
              <a:latin typeface="Arial"/>
              <a:ea typeface="Arial"/>
              <a:cs typeface="Arial"/>
              <a:sym typeface="Arial"/>
            </a:endParaRPr>
          </a:p>
          <a:p>
            <a:pPr indent="0" lvl="0" marL="0" rtl="0" algn="l">
              <a:spcBef>
                <a:spcPts val="0"/>
              </a:spcBef>
              <a:spcAft>
                <a:spcPts val="0"/>
              </a:spcAft>
              <a:buNone/>
            </a:pPr>
            <a:r>
              <a:t/>
            </a:r>
            <a:endParaRPr/>
          </a:p>
        </p:txBody>
      </p:sp>
      <p:sp>
        <p:nvSpPr>
          <p:cNvPr id="361" name="Google Shape;361;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a:t>
            </a:r>
            <a:r>
              <a:rPr lang="en-US">
                <a:latin typeface="Arial"/>
                <a:ea typeface="Arial"/>
                <a:cs typeface="Arial"/>
                <a:sym typeface="Arial"/>
              </a:rPr>
              <a:t> Kahoot is an online quiz platform and a great way to engage the participants in a fun quiz competition on the pharmacokinetics and pharmacodynamics of antibiotics. Check the Kahoot AMR edition document for detailed instructions.</a:t>
            </a:r>
            <a:endParaRPr/>
          </a:p>
        </p:txBody>
      </p:sp>
      <p:sp>
        <p:nvSpPr>
          <p:cNvPr id="369" name="Google Shape;369;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a:t>
            </a:r>
            <a:r>
              <a:rPr lang="en-US">
                <a:latin typeface="Arial"/>
                <a:ea typeface="Arial"/>
                <a:cs typeface="Arial"/>
                <a:sym typeface="Arial"/>
              </a:rPr>
              <a:t> The Escape Room is an engaging and interactive way to help participants explore and analyse different concepts related to AMR by solving puzzles. Refer to the Escape Room instruction sheet for detailed guidance on setup and facilitation.</a:t>
            </a:r>
            <a:endParaRPr>
              <a:latin typeface="Arial"/>
              <a:ea typeface="Arial"/>
              <a:cs typeface="Arial"/>
              <a:sym typeface="Arial"/>
            </a:endParaRPr>
          </a:p>
          <a:p>
            <a:pPr indent="0" lvl="0" marL="0" rtl="0" algn="l">
              <a:spcBef>
                <a:spcPts val="0"/>
              </a:spcBef>
              <a:spcAft>
                <a:spcPts val="0"/>
              </a:spcAft>
              <a:buNone/>
            </a:pPr>
            <a:r>
              <a:t/>
            </a:r>
            <a:endParaRPr/>
          </a:p>
        </p:txBody>
      </p:sp>
      <p:sp>
        <p:nvSpPr>
          <p:cNvPr id="377" name="Google Shape;377;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47afbba41_0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3747afbba41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77a658528b_0_3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77a658528b_0_3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a:t>
            </a:r>
            <a:r>
              <a:rPr lang="en-US">
                <a:latin typeface="Arial"/>
                <a:ea typeface="Arial"/>
                <a:cs typeface="Arial"/>
                <a:sym typeface="Arial"/>
              </a:rPr>
              <a:t> </a:t>
            </a:r>
            <a:r>
              <a:rPr lang="en-US">
                <a:latin typeface="Arial"/>
                <a:ea typeface="Arial"/>
                <a:cs typeface="Arial"/>
                <a:sym typeface="Arial"/>
              </a:rPr>
              <a:t>Medical Theater - One of the case studies can be transformed into a live role-play, where facilitators act out scenarios and students step into the role of the doctor to solve the case. This format brings to life different situations of misuse and overuse, making the learning experience more engaging and memorable.</a:t>
            </a:r>
            <a:endParaRPr>
              <a:latin typeface="Arial"/>
              <a:ea typeface="Arial"/>
              <a:cs typeface="Arial"/>
              <a:sym typeface="Arial"/>
            </a:endParaRPr>
          </a:p>
        </p:txBody>
      </p:sp>
      <p:sp>
        <p:nvSpPr>
          <p:cNvPr id="403" name="Google Shape;403;g377a658528b_0_38: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77a658528b_0_4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77a658528b_0_4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a:t>
            </a:r>
            <a:r>
              <a:rPr lang="en-US">
                <a:latin typeface="Arial"/>
                <a:ea typeface="Arial"/>
                <a:cs typeface="Arial"/>
                <a:sym typeface="Arial"/>
              </a:rPr>
              <a:t> </a:t>
            </a:r>
            <a:r>
              <a:rPr lang="en-US">
                <a:latin typeface="Arial"/>
                <a:ea typeface="Arial"/>
                <a:cs typeface="Arial"/>
                <a:sym typeface="Arial"/>
              </a:rPr>
              <a:t>This is a sample question that can be asked during the live case to encourage participants to think critically about the appropriate course of action. This is drawn from one of our previous workshop theatre sessions.</a:t>
            </a:r>
            <a:endParaRPr>
              <a:latin typeface="Arial"/>
              <a:ea typeface="Arial"/>
              <a:cs typeface="Arial"/>
              <a:sym typeface="Arial"/>
            </a:endParaRPr>
          </a:p>
        </p:txBody>
      </p:sp>
      <p:sp>
        <p:nvSpPr>
          <p:cNvPr id="409" name="Google Shape;409;g377a658528b_0_43: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77a658528b_0_4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77a658528b_0_4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 Notes:</a:t>
            </a:r>
            <a:r>
              <a:rPr lang="en-US">
                <a:latin typeface="Arial"/>
                <a:ea typeface="Arial"/>
                <a:cs typeface="Arial"/>
                <a:sym typeface="Arial"/>
              </a:rPr>
              <a:t> Examples of questions that can be asked during the live case to prompt participants to think about the right course of action. This is taken from one of our workshops where a scenario based on a post-surgical AMR infection was discussed using medical theater.</a:t>
            </a:r>
            <a:endParaRPr>
              <a:latin typeface="Arial"/>
              <a:ea typeface="Arial"/>
              <a:cs typeface="Arial"/>
              <a:sym typeface="Arial"/>
            </a:endParaRPr>
          </a:p>
        </p:txBody>
      </p:sp>
      <p:sp>
        <p:nvSpPr>
          <p:cNvPr id="415" name="Google Shape;415;g377a658528b_0_48: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0" name="Google Shape;420;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1" name="Google Shape;421;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000000"/>
                </a:solidFill>
                <a:latin typeface="Arial"/>
                <a:ea typeface="Arial"/>
                <a:cs typeface="Arial"/>
                <a:sym typeface="Arial"/>
              </a:rPr>
              <a:t>Facilitator's note: </a:t>
            </a:r>
            <a:r>
              <a:rPr lang="en-US">
                <a:latin typeface="Arial"/>
                <a:ea typeface="Arial"/>
                <a:cs typeface="Arial"/>
                <a:sym typeface="Arial"/>
              </a:rPr>
              <a:t>This is a fun and competitive group quiz based on the key themes covered during the workshop. To ensure everyone gets a chance to participate, the quiz is conducted in two stages. In the </a:t>
            </a:r>
            <a:r>
              <a:rPr b="1" lang="en-US">
                <a:latin typeface="Arial"/>
                <a:ea typeface="Arial"/>
                <a:cs typeface="Arial"/>
                <a:sym typeface="Arial"/>
              </a:rPr>
              <a:t>first stage</a:t>
            </a:r>
            <a:r>
              <a:rPr lang="en-US">
                <a:latin typeface="Arial"/>
                <a:ea typeface="Arial"/>
                <a:cs typeface="Arial"/>
                <a:sym typeface="Arial"/>
              </a:rPr>
              <a:t>, all participants take part. The top-performing teams from this round move on to the </a:t>
            </a:r>
            <a:r>
              <a:rPr b="1" lang="en-US">
                <a:latin typeface="Arial"/>
                <a:ea typeface="Arial"/>
                <a:cs typeface="Arial"/>
                <a:sym typeface="Arial"/>
              </a:rPr>
              <a:t>second stage</a:t>
            </a:r>
            <a:r>
              <a:rPr lang="en-US">
                <a:latin typeface="Arial"/>
                <a:ea typeface="Arial"/>
                <a:cs typeface="Arial"/>
                <a:sym typeface="Arial"/>
              </a:rPr>
              <a:t>, where they compete in the main quiz for the win!</a:t>
            </a:r>
            <a:r>
              <a:rPr lang="en-US">
                <a:solidFill>
                  <a:srgbClr val="000000"/>
                </a:solidFill>
                <a:latin typeface="Arial"/>
                <a:ea typeface="Arial"/>
                <a:cs typeface="Arial"/>
                <a:sym typeface="Arial"/>
              </a:rPr>
              <a:t> </a:t>
            </a:r>
            <a:r>
              <a:rPr lang="en-US">
                <a:solidFill>
                  <a:srgbClr val="000000"/>
                </a:solidFill>
                <a:latin typeface="Arial"/>
                <a:ea typeface="Arial"/>
                <a:cs typeface="Arial"/>
                <a:sym typeface="Arial"/>
              </a:rPr>
              <a:t>Refer to the Jeopardy quiz and ppt document available on the Superheroes Against Superbugs website (https://sasuperbugs.org/) on the </a:t>
            </a:r>
            <a:r>
              <a:rPr lang="en-US">
                <a:solidFill>
                  <a:srgbClr val="000000"/>
                </a:solidFill>
                <a:latin typeface="Arial"/>
                <a:ea typeface="Arial"/>
                <a:cs typeface="Arial"/>
                <a:sym typeface="Arial"/>
                <a:extLst>
                  <a:ext uri="http://customooxmlschemas.google.com/">
                    <go:slidesCustomData xmlns:go="http://customooxmlschemas.google.com/" textRoundtripDataId="7"/>
                  </a:ext>
                </a:extLst>
              </a:rPr>
              <a:t>'</a:t>
            </a:r>
            <a:r>
              <a:rPr lang="en-US">
                <a:solidFill>
                  <a:srgbClr val="000000"/>
                </a:solidFill>
                <a:latin typeface="Arial"/>
                <a:ea typeface="Arial"/>
                <a:cs typeface="Arial"/>
                <a:sym typeface="Arial"/>
              </a:rPr>
              <a:t>Medical Students Webpage’. Please follow the instructions to run the quiz.</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23" name="Google Shape;423;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4" name="Google Shape;424;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 Notes: </a:t>
            </a:r>
            <a:r>
              <a:rPr lang="en-US">
                <a:latin typeface="Arial"/>
                <a:ea typeface="Arial"/>
                <a:cs typeface="Arial"/>
                <a:sym typeface="Arial"/>
              </a:rPr>
              <a:t>The Qualifiers for round 2 group quiz are determined from the round 1 quiz on the principle of fastest fingers first (the ones with maximum correct answers in the shortest possible time). Because this takes a little time, we include a short break between rounds. The crossword and prescription-hunt word puzzle (displayed as a large poster in the workshop room or near the refreshment area) are designed as light, fun activities for students to engage with during breaks.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436" name="Google Shape;436;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2" name="Google Shape;442;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3" name="Google Shape;443;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46" name="Google Shape;446;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77a658528b_0_5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77a658528b_0_5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a:t>
            </a:r>
            <a:r>
              <a:rPr lang="en-US">
                <a:latin typeface="Arial"/>
                <a:ea typeface="Arial"/>
                <a:cs typeface="Arial"/>
                <a:sym typeface="Arial"/>
              </a:rPr>
              <a:t> </a:t>
            </a:r>
            <a:r>
              <a:rPr lang="en-US">
                <a:latin typeface="Arial"/>
                <a:ea typeface="Arial"/>
                <a:cs typeface="Arial"/>
                <a:sym typeface="Arial"/>
              </a:rPr>
              <a:t>Where facilities permit (e.g., when the workshop is hosted at a research institute), participants can be divided into two groups. One group can go on lab tours - such as a microbiology lab for diagnostics, a biochemistry lab developing antibiotic alternatives, an antibiotic discovery lab, or even a tissue bank with stringent infection control practices - while the other group works on the poster competition (refer to the next slide).</a:t>
            </a:r>
            <a:endParaRPr>
              <a:latin typeface="Arial"/>
              <a:ea typeface="Arial"/>
              <a:cs typeface="Arial"/>
              <a:sym typeface="Arial"/>
            </a:endParaRPr>
          </a:p>
        </p:txBody>
      </p:sp>
      <p:sp>
        <p:nvSpPr>
          <p:cNvPr id="457" name="Google Shape;457;g377a658528b_0_53: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77a658528b_0_5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77a658528b_0_5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 </a:t>
            </a:r>
            <a:r>
              <a:rPr lang="en-US">
                <a:latin typeface="Arial"/>
                <a:ea typeface="Arial"/>
                <a:cs typeface="Arial"/>
                <a:sym typeface="Arial"/>
              </a:rPr>
              <a:t>Instructions for the poster competition</a:t>
            </a:r>
            <a:endParaRPr>
              <a:latin typeface="Arial"/>
              <a:ea typeface="Arial"/>
              <a:cs typeface="Arial"/>
              <a:sym typeface="Arial"/>
            </a:endParaRPr>
          </a:p>
        </p:txBody>
      </p:sp>
      <p:sp>
        <p:nvSpPr>
          <p:cNvPr id="463" name="Google Shape;463;g377a658528b_0_58: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77a658528b_0_6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77a658528b_0_66: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 </a:t>
            </a:r>
            <a:r>
              <a:rPr lang="en-US">
                <a:latin typeface="Arial"/>
                <a:ea typeface="Arial"/>
                <a:cs typeface="Arial"/>
                <a:sym typeface="Arial"/>
              </a:rPr>
              <a:t>Some themes that were used in our competitions</a:t>
            </a:r>
            <a:endParaRPr>
              <a:latin typeface="Arial"/>
              <a:ea typeface="Arial"/>
              <a:cs typeface="Arial"/>
              <a:sym typeface="Arial"/>
            </a:endParaRPr>
          </a:p>
        </p:txBody>
      </p:sp>
      <p:sp>
        <p:nvSpPr>
          <p:cNvPr id="469" name="Google Shape;469;g377a658528b_0_66: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77a658528b_0_7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77a658528b_0_71: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 </a:t>
            </a:r>
            <a:r>
              <a:rPr lang="en-US">
                <a:latin typeface="Arial"/>
                <a:ea typeface="Arial"/>
                <a:cs typeface="Arial"/>
                <a:sym typeface="Arial"/>
              </a:rPr>
              <a:t>A similar QR code for a google folder can be created for participants to submit their digital posters, either individually or in groups. Expert speakers and/or faculty at the medical college can then review and judge the best entries.</a:t>
            </a:r>
            <a:endParaRPr>
              <a:latin typeface="Arial"/>
              <a:ea typeface="Arial"/>
              <a:cs typeface="Arial"/>
              <a:sym typeface="Arial"/>
            </a:endParaRPr>
          </a:p>
        </p:txBody>
      </p:sp>
      <p:sp>
        <p:nvSpPr>
          <p:cNvPr id="475" name="Google Shape;475;g377a658528b_0_71: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747afbba41_0_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6" name="Google Shape;116;g3747afbba41_0_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7" name="Google Shape;117;g3747afbba41_0_1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747afbba41_0_1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 </a:t>
            </a:r>
            <a:r>
              <a:rPr lang="en-US">
                <a:latin typeface="Arial"/>
                <a:ea typeface="Arial"/>
                <a:cs typeface="Arial"/>
                <a:sym typeface="Arial"/>
              </a:rPr>
              <a:t>This is an indicative agenda for a day-long workshop. Feel free to choose the themes, topics, and formats of your workshop based on the time and resources available, as well as your subject knowledge and skill sets. Tailor the sessions to best suit your audience and objectives. </a:t>
            </a:r>
            <a:endParaRPr>
              <a:latin typeface="Arial"/>
              <a:ea typeface="Arial"/>
              <a:cs typeface="Arial"/>
              <a:sym typeface="Arial"/>
            </a:endParaRPr>
          </a:p>
        </p:txBody>
      </p:sp>
      <p:sp>
        <p:nvSpPr>
          <p:cNvPr id="119" name="Google Shape;119;g3747afbba41_0_1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0" name="Google Shape;120;g3747afbba41_0_1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747afbba41_0_1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80" name="Google Shape;480;g3747afbba41_0_1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81" name="Google Shape;481;g3747afbba41_0_11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3747afbba41_0_11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Facilitators' Notes: </a:t>
            </a:r>
            <a:r>
              <a:rPr lang="en-US">
                <a:latin typeface="Arial"/>
                <a:ea typeface="Arial"/>
                <a:cs typeface="Arial"/>
                <a:sym typeface="Arial"/>
              </a:rPr>
              <a:t>Conclude the workshop by briefly summarizing the key themes covered to reinforce learning and aid retention. This quick recap helps participants consolidate their understanding and reflect on the main takeaways.</a:t>
            </a:r>
            <a:endParaRPr>
              <a:latin typeface="Arial"/>
              <a:ea typeface="Arial"/>
              <a:cs typeface="Arial"/>
              <a:sym typeface="Arial"/>
            </a:endParaRPr>
          </a:p>
        </p:txBody>
      </p:sp>
      <p:sp>
        <p:nvSpPr>
          <p:cNvPr id="483" name="Google Shape;483;g3747afbba41_0_11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84" name="Google Shape;484;g3747afbba41_0_11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Arial"/>
                <a:ea typeface="Arial"/>
                <a:cs typeface="Arial"/>
                <a:sym typeface="Arial"/>
              </a:rPr>
              <a:t>Facilitator’s Note: </a:t>
            </a:r>
            <a:r>
              <a:rPr lang="en-US">
                <a:latin typeface="Arial"/>
                <a:ea typeface="Arial"/>
                <a:cs typeface="Arial"/>
                <a:sym typeface="Arial"/>
              </a:rPr>
              <a:t>Share the QR code linked to the post-workshop feedback form with participants. Encourage them to scan and complete it, as their inputs are valuable for improving future workshops. It is important to evaluate the workshop itself and the form repeats some questions from the pre-workshop survey to help evaluate learning outcomes and track improvements. A sample/draft questionnaire is available on our website for your reference and customization, if needed.</a:t>
            </a:r>
            <a:endParaRPr>
              <a:latin typeface="Arial"/>
              <a:ea typeface="Arial"/>
              <a:cs typeface="Arial"/>
              <a:sym typeface="Arial"/>
            </a:endParaRPr>
          </a:p>
        </p:txBody>
      </p:sp>
      <p:sp>
        <p:nvSpPr>
          <p:cNvPr id="506" name="Google Shape;506;p3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Facilitators' Notes: </a:t>
            </a:r>
            <a:r>
              <a:rPr lang="en-US">
                <a:latin typeface="Arial"/>
                <a:ea typeface="Arial"/>
                <a:cs typeface="Arial"/>
                <a:sym typeface="Arial"/>
              </a:rPr>
              <a:t>Refer to SaS website to download a list of reading and learning resources that can be shared with the students. </a:t>
            </a:r>
            <a:endParaRPr/>
          </a:p>
        </p:txBody>
      </p:sp>
      <p:sp>
        <p:nvSpPr>
          <p:cNvPr id="513" name="Google Shape;513;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b5d7e8bfc_0_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7b5d7e8bfc_0_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a:t>
            </a:r>
            <a:r>
              <a:rPr lang="en-US">
                <a:latin typeface="Arial"/>
                <a:ea typeface="Arial"/>
                <a:cs typeface="Arial"/>
                <a:sym typeface="Arial"/>
              </a:rPr>
              <a:t> </a:t>
            </a:r>
            <a:r>
              <a:rPr lang="en-US">
                <a:latin typeface="Arial"/>
                <a:ea typeface="Arial"/>
                <a:cs typeface="Arial"/>
                <a:sym typeface="Arial"/>
              </a:rPr>
              <a:t>The workshop introduction on the left provides context and sets the stage for participants. The notes on the right are intended for organisers, offering key tips and guidance to help run an engaging and successful workshop.</a:t>
            </a:r>
            <a:endParaRPr>
              <a:latin typeface="Arial"/>
              <a:ea typeface="Arial"/>
              <a:cs typeface="Arial"/>
              <a:sym typeface="Arial"/>
            </a:endParaRPr>
          </a:p>
        </p:txBody>
      </p:sp>
      <p:sp>
        <p:nvSpPr>
          <p:cNvPr id="140" name="Google Shape;140;g37b5d7e8bfc_0_2: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7a658528b_0_2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7a658528b_0_21: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Facilitator Notes: </a:t>
            </a:r>
            <a:r>
              <a:rPr lang="en-US">
                <a:latin typeface="Arial"/>
                <a:ea typeface="Arial"/>
                <a:cs typeface="Arial"/>
                <a:sym typeface="Arial"/>
              </a:rPr>
              <a:t>Many of our activities require internet access and an electronic device. We encourage students to bring these with them to the workshop.</a:t>
            </a:r>
            <a:endParaRPr>
              <a:latin typeface="Arial"/>
              <a:ea typeface="Arial"/>
              <a:cs typeface="Arial"/>
              <a:sym typeface="Arial"/>
            </a:endParaRPr>
          </a:p>
        </p:txBody>
      </p:sp>
      <p:sp>
        <p:nvSpPr>
          <p:cNvPr id="147" name="Google Shape;147;g377a658528b_0_21: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Facilitator’s Note: </a:t>
            </a:r>
            <a:r>
              <a:rPr lang="en-US">
                <a:latin typeface="Arial"/>
                <a:ea typeface="Arial"/>
                <a:cs typeface="Arial"/>
                <a:sym typeface="Arial"/>
              </a:rPr>
              <a:t>A QR code linking to the Pre-Workshop Questionnaire (hosted on Google Forms) is to be provided on this slide. Ask participants to scan the code and complete the questionnaire before the session begins. This will help you gauge their baseline knowledge and later measure the learning outcomes achieved by the end of the workshop. A sample/draft questionnaire is available on our website for your reference and customization, if needed.</a:t>
            </a:r>
            <a:endParaRPr>
              <a:latin typeface="Arial"/>
              <a:ea typeface="Arial"/>
              <a:cs typeface="Arial"/>
              <a:sym typeface="Arial"/>
            </a:endParaRPr>
          </a:p>
        </p:txBody>
      </p:sp>
      <p:sp>
        <p:nvSpPr>
          <p:cNvPr id="152" name="Google Shape;152;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latin typeface="Arial"/>
                <a:ea typeface="Arial"/>
                <a:cs typeface="Arial"/>
                <a:sym typeface="Arial"/>
              </a:rPr>
              <a:t>Facilitator's Note:</a:t>
            </a:r>
            <a:r>
              <a:rPr lang="en-US">
                <a:latin typeface="Arial"/>
                <a:ea typeface="Arial"/>
                <a:cs typeface="Arial"/>
                <a:sym typeface="Arial"/>
              </a:rPr>
              <a:t> 'AMR Taboo' is a great way to break the ice with the participants and gauge their interest levels and knowledge of key concepts related to AMR. See the AMR Taboo activity document for detailed instructions. </a:t>
            </a:r>
            <a:endParaRPr>
              <a:latin typeface="Arial"/>
              <a:ea typeface="Arial"/>
              <a:cs typeface="Arial"/>
              <a:sym typeface="Arial"/>
            </a:endParaRPr>
          </a:p>
          <a:p>
            <a:pPr indent="0" lvl="0" marL="0" rtl="0" algn="l">
              <a:spcBef>
                <a:spcPts val="0"/>
              </a:spcBef>
              <a:spcAft>
                <a:spcPts val="0"/>
              </a:spcAft>
              <a:buNone/>
            </a:pPr>
            <a:r>
              <a:t/>
            </a:r>
            <a:endParaRPr/>
          </a:p>
        </p:txBody>
      </p:sp>
      <p:sp>
        <p:nvSpPr>
          <p:cNvPr id="161" name="Google Shape;161;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7a658528b_0_3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77a658528b_0_3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77a658528b_0_33: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1792288" y="612775"/>
            <a:ext cx="5486400" cy="4114800"/>
          </a:xfrm>
          <a:prstGeom prst="rect">
            <a:avLst/>
          </a:prstGeom>
          <a:noFill/>
          <a:ln>
            <a:noFill/>
          </a:ln>
        </p:spPr>
      </p:sp>
      <p:sp>
        <p:nvSpPr>
          <p:cNvPr id="68" name="Google Shape;68;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3.png"/><Relationship Id="rId4"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unep.org/resources/superbugs/environmental-action"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34.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4.jpg"/><Relationship Id="rId4" Type="http://schemas.openxmlformats.org/officeDocument/2006/relationships/image" Target="../media/image41.png"/><Relationship Id="rId5"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sasuperbugs.org" TargetMode="External"/><Relationship Id="rId4" Type="http://schemas.openxmlformats.org/officeDocument/2006/relationships/hyperlink" Target="mailto:sasindia2018@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5.jp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8.png"/><Relationship Id="rId4" Type="http://schemas.openxmlformats.org/officeDocument/2006/relationships/image" Target="../media/image52.png"/><Relationship Id="rId5"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s://openwho.org/channels/amr" TargetMode="External"/><Relationship Id="rId4" Type="http://schemas.openxmlformats.org/officeDocument/2006/relationships/hyperlink" Target="https://openwho.org/channels/ipc" TargetMode="External"/><Relationship Id="rId10" Type="http://schemas.openxmlformats.org/officeDocument/2006/relationships/hyperlink" Target="https://www.train.org/cdctrain/training_plan/3697" TargetMode="External"/><Relationship Id="rId9" Type="http://schemas.openxmlformats.org/officeDocument/2006/relationships/hyperlink" Target="https://www.coursera.org/learn/antimicrobial-resistance" TargetMode="External"/><Relationship Id="rId5" Type="http://schemas.openxmlformats.org/officeDocument/2006/relationships/hyperlink" Target="https://openwho.org/courses/AMR-competency" TargetMode="External"/><Relationship Id="rId6" Type="http://schemas.openxmlformats.org/officeDocument/2006/relationships/hyperlink" Target="https://openwho.org/courses/AMR-competency" TargetMode="External"/><Relationship Id="rId7" Type="http://schemas.openxmlformats.org/officeDocument/2006/relationships/hyperlink" Target="https://openwho.org/courses/AMR-competency" TargetMode="External"/><Relationship Id="rId8" Type="http://schemas.openxmlformats.org/officeDocument/2006/relationships/hyperlink" Target="https://www.coursera.org/learn/antimicrobial-resistanc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errolozdalga.com/medicine/pages/OtherPages/AntibioticReview.ChanuRhee.html" TargetMode="External"/><Relationship Id="rId4" Type="http://schemas.openxmlformats.org/officeDocument/2006/relationships/hyperlink" Target="https://online.stanford.edu/courses/som-ycme0020-prescribe-or-not-prescribe-antibiotics-and-outpatient-infections-cme" TargetMode="External"/><Relationship Id="rId5" Type="http://schemas.openxmlformats.org/officeDocument/2006/relationships/hyperlink" Target="https://online.stanford.edu/courses/som-ycme0020-prescribe-or-not-prescribe-antibiotics-and-outpatient-infections-cme" TargetMode="External"/><Relationship Id="rId6" Type="http://schemas.openxmlformats.org/officeDocument/2006/relationships/hyperlink" Target="https://www.open.edu/openlearncreate/course/view.php?id=6559" TargetMode="External"/><Relationship Id="rId7" Type="http://schemas.openxmlformats.org/officeDocument/2006/relationships/hyperlink" Target="https://www.open.edu/openlearncreate/course/view.php?id=6548" TargetMode="External"/><Relationship Id="rId8" Type="http://schemas.openxmlformats.org/officeDocument/2006/relationships/hyperlink" Target="https://www.open.edu/openlearncreate/course/view.php?id=654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2.jpg"/><Relationship Id="rId4" Type="http://schemas.openxmlformats.org/officeDocument/2006/relationships/image" Target="../media/image59.png"/><Relationship Id="rId5"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7" name="Shape 87"/>
        <p:cNvGrpSpPr/>
        <p:nvPr/>
      </p:nvGrpSpPr>
      <p:grpSpPr>
        <a:xfrm>
          <a:off x="0" y="0"/>
          <a:ext cx="0" cy="0"/>
          <a:chOff x="0" y="0"/>
          <a:chExt cx="0" cy="0"/>
        </a:xfrm>
      </p:grpSpPr>
      <p:sp>
        <p:nvSpPr>
          <p:cNvPr id="88" name="Google Shape;88;p1"/>
          <p:cNvSpPr/>
          <p:nvPr/>
        </p:nvSpPr>
        <p:spPr>
          <a:xfrm>
            <a:off x="1028700" y="507635"/>
            <a:ext cx="16316442" cy="9320768"/>
          </a:xfrm>
          <a:custGeom>
            <a:rect b="b" l="l" r="r" t="t"/>
            <a:pathLst>
              <a:path extrusionOk="0" h="9320768" w="16316442">
                <a:moveTo>
                  <a:pt x="0" y="0"/>
                </a:moveTo>
                <a:lnTo>
                  <a:pt x="16316442" y="0"/>
                </a:lnTo>
                <a:lnTo>
                  <a:pt x="16316442" y="9320767"/>
                </a:lnTo>
                <a:lnTo>
                  <a:pt x="0" y="9320767"/>
                </a:lnTo>
                <a:lnTo>
                  <a:pt x="0" y="0"/>
                </a:lnTo>
                <a:close/>
              </a:path>
            </a:pathLst>
          </a:custGeom>
          <a:blipFill rotWithShape="1">
            <a:blip r:embed="rId3">
              <a:alphaModFix/>
            </a:blip>
            <a:stretch>
              <a:fillRect b="0" l="0" r="0" t="0"/>
            </a:stretch>
          </a:blipFill>
          <a:ln>
            <a:noFill/>
          </a:ln>
        </p:spPr>
      </p:sp>
      <p:sp>
        <p:nvSpPr>
          <p:cNvPr id="89" name="Google Shape;89;p1"/>
          <p:cNvSpPr/>
          <p:nvPr/>
        </p:nvSpPr>
        <p:spPr>
          <a:xfrm>
            <a:off x="442575" y="7633811"/>
            <a:ext cx="17402853" cy="2246537"/>
          </a:xfrm>
          <a:custGeom>
            <a:rect b="b" l="l" r="r" t="t"/>
            <a:pathLst>
              <a:path extrusionOk="0" h="660400" w="5115804">
                <a:moveTo>
                  <a:pt x="4991343" y="660400"/>
                </a:moveTo>
                <a:lnTo>
                  <a:pt x="124460" y="660400"/>
                </a:lnTo>
                <a:cubicBezTo>
                  <a:pt x="55880" y="660400"/>
                  <a:pt x="0" y="604520"/>
                  <a:pt x="0" y="535940"/>
                </a:cubicBezTo>
                <a:lnTo>
                  <a:pt x="0" y="124460"/>
                </a:lnTo>
                <a:cubicBezTo>
                  <a:pt x="0" y="55880"/>
                  <a:pt x="55880" y="0"/>
                  <a:pt x="124460" y="0"/>
                </a:cubicBezTo>
                <a:lnTo>
                  <a:pt x="4991343" y="0"/>
                </a:lnTo>
                <a:cubicBezTo>
                  <a:pt x="5059923" y="0"/>
                  <a:pt x="5115804" y="55880"/>
                  <a:pt x="5115804" y="124460"/>
                </a:cubicBezTo>
                <a:lnTo>
                  <a:pt x="5115804" y="535940"/>
                </a:lnTo>
                <a:cubicBezTo>
                  <a:pt x="5115804" y="604520"/>
                  <a:pt x="5059923" y="660400"/>
                  <a:pt x="4991343" y="6604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txBox="1"/>
          <p:nvPr/>
        </p:nvSpPr>
        <p:spPr>
          <a:xfrm>
            <a:off x="1002667" y="7830080"/>
            <a:ext cx="16282800" cy="106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6900">
                <a:solidFill>
                  <a:srgbClr val="38B6FF"/>
                </a:solidFill>
              </a:rPr>
              <a:t>AMR Frontline Workshops</a:t>
            </a:r>
            <a:endParaRPr/>
          </a:p>
        </p:txBody>
      </p:sp>
      <p:sp>
        <p:nvSpPr>
          <p:cNvPr id="91" name="Google Shape;91;p1"/>
          <p:cNvSpPr txBox="1"/>
          <p:nvPr/>
        </p:nvSpPr>
        <p:spPr>
          <a:xfrm>
            <a:off x="2970423" y="8991126"/>
            <a:ext cx="12275400" cy="461700"/>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lang="en-US" sz="3000">
                <a:solidFill>
                  <a:srgbClr val="FFDE59"/>
                </a:solidFill>
              </a:rPr>
              <a:t>AMR Awareness Workshop Format for Medical Students (2025)</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188" name="Shape 188"/>
        <p:cNvGrpSpPr/>
        <p:nvPr/>
      </p:nvGrpSpPr>
      <p:grpSpPr>
        <a:xfrm>
          <a:off x="0" y="0"/>
          <a:ext cx="0" cy="0"/>
          <a:chOff x="0" y="0"/>
          <a:chExt cx="0" cy="0"/>
        </a:xfrm>
      </p:grpSpPr>
      <p:sp>
        <p:nvSpPr>
          <p:cNvPr id="189" name="Google Shape;189;p7"/>
          <p:cNvSpPr/>
          <p:nvPr/>
        </p:nvSpPr>
        <p:spPr>
          <a:xfrm>
            <a:off x="14234922" y="6172200"/>
            <a:ext cx="4053078" cy="4114800"/>
          </a:xfrm>
          <a:custGeom>
            <a:rect b="b" l="l" r="r" t="t"/>
            <a:pathLst>
              <a:path extrusionOk="0" h="4114800" w="4053078">
                <a:moveTo>
                  <a:pt x="0" y="0"/>
                </a:moveTo>
                <a:lnTo>
                  <a:pt x="4053078" y="0"/>
                </a:lnTo>
                <a:lnTo>
                  <a:pt x="4053078" y="4114800"/>
                </a:lnTo>
                <a:lnTo>
                  <a:pt x="0" y="4114800"/>
                </a:lnTo>
                <a:lnTo>
                  <a:pt x="0" y="0"/>
                </a:lnTo>
                <a:close/>
              </a:path>
            </a:pathLst>
          </a:custGeom>
          <a:blipFill rotWithShape="1">
            <a:blip r:embed="rId3">
              <a:alphaModFix/>
            </a:blip>
            <a:stretch>
              <a:fillRect b="0" l="0" r="0" t="0"/>
            </a:stretch>
          </a:blipFill>
          <a:ln>
            <a:noFill/>
          </a:ln>
        </p:spPr>
      </p:sp>
      <p:sp>
        <p:nvSpPr>
          <p:cNvPr id="190" name="Google Shape;190;p7"/>
          <p:cNvSpPr/>
          <p:nvPr/>
        </p:nvSpPr>
        <p:spPr>
          <a:xfrm>
            <a:off x="-373457" y="0"/>
            <a:ext cx="19566866" cy="1415121"/>
          </a:xfrm>
          <a:prstGeom prst="rect">
            <a:avLst/>
          </a:pr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847517" y="315933"/>
            <a:ext cx="16840616" cy="93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00" u="none" cap="none" strike="noStrike">
                <a:solidFill>
                  <a:srgbClr val="FFDE59"/>
                </a:solidFill>
                <a:latin typeface="Arial"/>
                <a:ea typeface="Arial"/>
                <a:cs typeface="Arial"/>
                <a:sym typeface="Arial"/>
              </a:rPr>
              <a:t>Let’s Play TABOO! </a:t>
            </a:r>
            <a:endParaRPr/>
          </a:p>
        </p:txBody>
      </p:sp>
      <p:grpSp>
        <p:nvGrpSpPr>
          <p:cNvPr id="192" name="Google Shape;192;p7"/>
          <p:cNvGrpSpPr/>
          <p:nvPr/>
        </p:nvGrpSpPr>
        <p:grpSpPr>
          <a:xfrm>
            <a:off x="11518333" y="1732515"/>
            <a:ext cx="6769730" cy="3709941"/>
            <a:chOff x="0" y="0"/>
            <a:chExt cx="9026306" cy="4946588"/>
          </a:xfrm>
        </p:grpSpPr>
        <p:sp>
          <p:nvSpPr>
            <p:cNvPr id="193" name="Google Shape;193;p7"/>
            <p:cNvSpPr/>
            <p:nvPr/>
          </p:nvSpPr>
          <p:spPr>
            <a:xfrm>
              <a:off x="2386517" y="0"/>
              <a:ext cx="4156101" cy="4891716"/>
            </a:xfrm>
            <a:custGeom>
              <a:rect b="b" l="l" r="r" t="t"/>
              <a:pathLst>
                <a:path extrusionOk="0" h="4891716" w="4156101">
                  <a:moveTo>
                    <a:pt x="0" y="0"/>
                  </a:moveTo>
                  <a:lnTo>
                    <a:pt x="4156101" y="0"/>
                  </a:lnTo>
                  <a:lnTo>
                    <a:pt x="4156101" y="4891716"/>
                  </a:lnTo>
                  <a:lnTo>
                    <a:pt x="0" y="4891716"/>
                  </a:lnTo>
                  <a:lnTo>
                    <a:pt x="0" y="0"/>
                  </a:lnTo>
                  <a:close/>
                </a:path>
              </a:pathLst>
            </a:custGeom>
            <a:blipFill rotWithShape="1">
              <a:blip r:embed="rId4">
                <a:alphaModFix/>
              </a:blip>
              <a:stretch>
                <a:fillRect b="-13448" l="0" r="-145" t="0"/>
              </a:stretch>
            </a:blipFill>
            <a:ln>
              <a:noFill/>
            </a:ln>
          </p:spPr>
        </p:sp>
        <p:grpSp>
          <p:nvGrpSpPr>
            <p:cNvPr id="194" name="Google Shape;194;p7"/>
            <p:cNvGrpSpPr/>
            <p:nvPr/>
          </p:nvGrpSpPr>
          <p:grpSpPr>
            <a:xfrm>
              <a:off x="4615053" y="1271510"/>
              <a:ext cx="2078051" cy="1948136"/>
              <a:chOff x="0" y="-66675"/>
              <a:chExt cx="484984" cy="454664"/>
            </a:xfrm>
          </p:grpSpPr>
          <p:sp>
            <p:nvSpPr>
              <p:cNvPr id="195" name="Google Shape;195;p7"/>
              <p:cNvSpPr/>
              <p:nvPr/>
            </p:nvSpPr>
            <p:spPr>
              <a:xfrm>
                <a:off x="0" y="0"/>
                <a:ext cx="484984" cy="387989"/>
              </a:xfrm>
              <a:custGeom>
                <a:rect b="b" l="l" r="r" t="t"/>
                <a:pathLst>
                  <a:path extrusionOk="0" h="387989" w="484984">
                    <a:moveTo>
                      <a:pt x="0" y="0"/>
                    </a:moveTo>
                    <a:lnTo>
                      <a:pt x="484984" y="0"/>
                    </a:lnTo>
                    <a:lnTo>
                      <a:pt x="484984" y="387989"/>
                    </a:lnTo>
                    <a:lnTo>
                      <a:pt x="0" y="387989"/>
                    </a:lnTo>
                    <a:close/>
                  </a:path>
                </a:pathLst>
              </a:custGeom>
              <a:solidFill>
                <a:srgbClr val="000000">
                  <a:alpha val="0"/>
                </a:srgbClr>
              </a:solidFill>
              <a:ln cap="sq" cmpd="sng" w="47625">
                <a:solidFill>
                  <a:srgbClr val="F94A3D"/>
                </a:solidFill>
                <a:prstDash val="solid"/>
                <a:miter lim="8000"/>
                <a:headEnd len="sm" w="sm" type="none"/>
                <a:tailEnd len="sm" w="sm" type="none"/>
              </a:ln>
            </p:spPr>
          </p:sp>
          <p:sp>
            <p:nvSpPr>
              <p:cNvPr id="196" name="Google Shape;196;p7"/>
              <p:cNvSpPr txBox="1"/>
              <p:nvPr/>
            </p:nvSpPr>
            <p:spPr>
              <a:xfrm>
                <a:off x="0" y="-66675"/>
                <a:ext cx="484984" cy="45466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7"/>
            <p:cNvGrpSpPr/>
            <p:nvPr/>
          </p:nvGrpSpPr>
          <p:grpSpPr>
            <a:xfrm>
              <a:off x="4615053" y="2998452"/>
              <a:ext cx="2078051" cy="1948136"/>
              <a:chOff x="0" y="-66675"/>
              <a:chExt cx="484984" cy="454664"/>
            </a:xfrm>
          </p:grpSpPr>
          <p:sp>
            <p:nvSpPr>
              <p:cNvPr id="198" name="Google Shape;198;p7"/>
              <p:cNvSpPr/>
              <p:nvPr/>
            </p:nvSpPr>
            <p:spPr>
              <a:xfrm>
                <a:off x="0" y="0"/>
                <a:ext cx="484984" cy="387989"/>
              </a:xfrm>
              <a:custGeom>
                <a:rect b="b" l="l" r="r" t="t"/>
                <a:pathLst>
                  <a:path extrusionOk="0" h="387989" w="484984">
                    <a:moveTo>
                      <a:pt x="0" y="0"/>
                    </a:moveTo>
                    <a:lnTo>
                      <a:pt x="484984" y="0"/>
                    </a:lnTo>
                    <a:lnTo>
                      <a:pt x="484984" y="387989"/>
                    </a:lnTo>
                    <a:lnTo>
                      <a:pt x="0" y="387989"/>
                    </a:lnTo>
                    <a:close/>
                  </a:path>
                </a:pathLst>
              </a:custGeom>
              <a:solidFill>
                <a:srgbClr val="000000">
                  <a:alpha val="0"/>
                </a:srgbClr>
              </a:solidFill>
              <a:ln cap="sq" cmpd="sng" w="47625">
                <a:solidFill>
                  <a:srgbClr val="F94A3D"/>
                </a:solidFill>
                <a:prstDash val="solid"/>
                <a:miter lim="8000"/>
                <a:headEnd len="sm" w="sm" type="none"/>
                <a:tailEnd len="sm" w="sm" type="none"/>
              </a:ln>
            </p:spPr>
          </p:sp>
          <p:sp>
            <p:nvSpPr>
              <p:cNvPr id="199" name="Google Shape;199;p7"/>
              <p:cNvSpPr txBox="1"/>
              <p:nvPr/>
            </p:nvSpPr>
            <p:spPr>
              <a:xfrm>
                <a:off x="0" y="-66675"/>
                <a:ext cx="484984" cy="45466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7"/>
            <p:cNvGrpSpPr/>
            <p:nvPr/>
          </p:nvGrpSpPr>
          <p:grpSpPr>
            <a:xfrm>
              <a:off x="2251455" y="1271510"/>
              <a:ext cx="2078051" cy="1948136"/>
              <a:chOff x="0" y="-66675"/>
              <a:chExt cx="484984" cy="454664"/>
            </a:xfrm>
          </p:grpSpPr>
          <p:sp>
            <p:nvSpPr>
              <p:cNvPr id="201" name="Google Shape;201;p7"/>
              <p:cNvSpPr/>
              <p:nvPr/>
            </p:nvSpPr>
            <p:spPr>
              <a:xfrm>
                <a:off x="0" y="0"/>
                <a:ext cx="484984" cy="387989"/>
              </a:xfrm>
              <a:custGeom>
                <a:rect b="b" l="l" r="r" t="t"/>
                <a:pathLst>
                  <a:path extrusionOk="0" h="387989" w="484984">
                    <a:moveTo>
                      <a:pt x="0" y="0"/>
                    </a:moveTo>
                    <a:lnTo>
                      <a:pt x="484984" y="0"/>
                    </a:lnTo>
                    <a:lnTo>
                      <a:pt x="484984" y="387989"/>
                    </a:lnTo>
                    <a:lnTo>
                      <a:pt x="0" y="387989"/>
                    </a:lnTo>
                    <a:close/>
                  </a:path>
                </a:pathLst>
              </a:custGeom>
              <a:solidFill>
                <a:srgbClr val="000000">
                  <a:alpha val="0"/>
                </a:srgbClr>
              </a:solidFill>
              <a:ln cap="sq" cmpd="sng" w="47625">
                <a:solidFill>
                  <a:srgbClr val="F94A3D"/>
                </a:solidFill>
                <a:prstDash val="solid"/>
                <a:miter lim="8000"/>
                <a:headEnd len="sm" w="sm" type="none"/>
                <a:tailEnd len="sm" w="sm" type="none"/>
              </a:ln>
            </p:spPr>
          </p:sp>
          <p:sp>
            <p:nvSpPr>
              <p:cNvPr id="202" name="Google Shape;202;p7"/>
              <p:cNvSpPr txBox="1"/>
              <p:nvPr/>
            </p:nvSpPr>
            <p:spPr>
              <a:xfrm>
                <a:off x="0" y="-66675"/>
                <a:ext cx="484984" cy="45466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7"/>
            <p:cNvGrpSpPr/>
            <p:nvPr/>
          </p:nvGrpSpPr>
          <p:grpSpPr>
            <a:xfrm>
              <a:off x="2251455" y="2998452"/>
              <a:ext cx="2078051" cy="1948136"/>
              <a:chOff x="0" y="-66675"/>
              <a:chExt cx="484984" cy="454664"/>
            </a:xfrm>
          </p:grpSpPr>
          <p:sp>
            <p:nvSpPr>
              <p:cNvPr id="204" name="Google Shape;204;p7"/>
              <p:cNvSpPr/>
              <p:nvPr/>
            </p:nvSpPr>
            <p:spPr>
              <a:xfrm>
                <a:off x="0" y="0"/>
                <a:ext cx="484984" cy="387989"/>
              </a:xfrm>
              <a:custGeom>
                <a:rect b="b" l="l" r="r" t="t"/>
                <a:pathLst>
                  <a:path extrusionOk="0" h="387989" w="484984">
                    <a:moveTo>
                      <a:pt x="0" y="0"/>
                    </a:moveTo>
                    <a:lnTo>
                      <a:pt x="484984" y="0"/>
                    </a:lnTo>
                    <a:lnTo>
                      <a:pt x="484984" y="387989"/>
                    </a:lnTo>
                    <a:lnTo>
                      <a:pt x="0" y="387989"/>
                    </a:lnTo>
                    <a:close/>
                  </a:path>
                </a:pathLst>
              </a:custGeom>
              <a:solidFill>
                <a:srgbClr val="000000">
                  <a:alpha val="0"/>
                </a:srgbClr>
              </a:solidFill>
              <a:ln cap="sq" cmpd="sng" w="47625">
                <a:solidFill>
                  <a:srgbClr val="F94A3D"/>
                </a:solidFill>
                <a:prstDash val="solid"/>
                <a:miter lim="8000"/>
                <a:headEnd len="sm" w="sm" type="none"/>
                <a:tailEnd len="sm" w="sm" type="none"/>
              </a:ln>
            </p:spPr>
          </p:sp>
          <p:sp>
            <p:nvSpPr>
              <p:cNvPr id="205" name="Google Shape;205;p7"/>
              <p:cNvSpPr txBox="1"/>
              <p:nvPr/>
            </p:nvSpPr>
            <p:spPr>
              <a:xfrm>
                <a:off x="0" y="-66675"/>
                <a:ext cx="484984" cy="45466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7"/>
            <p:cNvSpPr txBox="1"/>
            <p:nvPr/>
          </p:nvSpPr>
          <p:spPr>
            <a:xfrm>
              <a:off x="7558" y="1959834"/>
              <a:ext cx="2036400" cy="607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2962" u="none" cap="none" strike="noStrike">
                  <a:solidFill>
                    <a:srgbClr val="F94A3D"/>
                  </a:solidFill>
                  <a:latin typeface="Arial"/>
                  <a:ea typeface="Arial"/>
                  <a:cs typeface="Arial"/>
                  <a:sym typeface="Arial"/>
                </a:rPr>
                <a:t>Group 1 </a:t>
              </a:r>
              <a:endParaRPr/>
            </a:p>
          </p:txBody>
        </p:sp>
        <p:sp>
          <p:nvSpPr>
            <p:cNvPr id="207" name="Google Shape;207;p7"/>
            <p:cNvSpPr txBox="1"/>
            <p:nvPr/>
          </p:nvSpPr>
          <p:spPr>
            <a:xfrm>
              <a:off x="0" y="3749509"/>
              <a:ext cx="2051700" cy="607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2962" u="none" cap="none" strike="noStrike">
                  <a:solidFill>
                    <a:srgbClr val="F94A3D"/>
                  </a:solidFill>
                  <a:latin typeface="Arial"/>
                  <a:ea typeface="Arial"/>
                  <a:cs typeface="Arial"/>
                  <a:sym typeface="Arial"/>
                </a:rPr>
                <a:t>Group 2 </a:t>
              </a:r>
              <a:endParaRPr/>
            </a:p>
          </p:txBody>
        </p:sp>
        <p:sp>
          <p:nvSpPr>
            <p:cNvPr id="208" name="Google Shape;208;p7"/>
            <p:cNvSpPr txBox="1"/>
            <p:nvPr/>
          </p:nvSpPr>
          <p:spPr>
            <a:xfrm>
              <a:off x="7060406" y="3749509"/>
              <a:ext cx="1965900" cy="607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2962" u="none" cap="none" strike="noStrike">
                  <a:solidFill>
                    <a:srgbClr val="F94A3D"/>
                  </a:solidFill>
                  <a:latin typeface="Arial"/>
                  <a:ea typeface="Arial"/>
                  <a:cs typeface="Arial"/>
                  <a:sym typeface="Arial"/>
                </a:rPr>
                <a:t>Group 4</a:t>
              </a:r>
              <a:endParaRPr/>
            </a:p>
          </p:txBody>
        </p:sp>
        <p:sp>
          <p:nvSpPr>
            <p:cNvPr id="209" name="Google Shape;209;p7"/>
            <p:cNvSpPr txBox="1"/>
            <p:nvPr/>
          </p:nvSpPr>
          <p:spPr>
            <a:xfrm>
              <a:off x="7060406" y="2022567"/>
              <a:ext cx="1950300" cy="607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2962" u="none" cap="none" strike="noStrike">
                  <a:solidFill>
                    <a:srgbClr val="F94A3D"/>
                  </a:solidFill>
                  <a:latin typeface="Arial"/>
                  <a:ea typeface="Arial"/>
                  <a:cs typeface="Arial"/>
                  <a:sym typeface="Arial"/>
                </a:rPr>
                <a:t>Group 3</a:t>
              </a:r>
              <a:endParaRPr/>
            </a:p>
          </p:txBody>
        </p:sp>
      </p:grpSp>
      <p:sp>
        <p:nvSpPr>
          <p:cNvPr id="210" name="Google Shape;210;p7"/>
          <p:cNvSpPr txBox="1"/>
          <p:nvPr/>
        </p:nvSpPr>
        <p:spPr>
          <a:xfrm>
            <a:off x="0" y="1833525"/>
            <a:ext cx="11904900" cy="8275800"/>
          </a:xfrm>
          <a:prstGeom prst="rect">
            <a:avLst/>
          </a:prstGeom>
          <a:noFill/>
          <a:ln>
            <a:noFill/>
          </a:ln>
        </p:spPr>
        <p:txBody>
          <a:bodyPr anchorCtr="0" anchor="t" bIns="0" lIns="0" spcFirstLastPara="1" rIns="0" wrap="square" tIns="0">
            <a:spAutoFit/>
          </a:bodyPr>
          <a:lstStyle/>
          <a:p>
            <a:pPr indent="-288988" lvl="1" marL="539749" marR="0" rtl="0" algn="l">
              <a:lnSpc>
                <a:spcPct val="140016"/>
              </a:lnSpc>
              <a:spcBef>
                <a:spcPts val="0"/>
              </a:spcBef>
              <a:spcAft>
                <a:spcPts val="0"/>
              </a:spcAft>
              <a:buClr>
                <a:srgbClr val="000000"/>
              </a:buClr>
              <a:buSzPts val="2800"/>
              <a:buChar char="•"/>
            </a:pPr>
            <a:r>
              <a:rPr i="0" lang="en-US" sz="2800" u="none" cap="none" strike="noStrike">
                <a:solidFill>
                  <a:srgbClr val="000000"/>
                </a:solidFill>
              </a:rPr>
              <a:t>Each group nominates one member as a hint-giver for Round 1. The hint-giver from the first group comes forward and draws an AMR-related cue card. </a:t>
            </a:r>
            <a:endParaRPr sz="2800"/>
          </a:p>
          <a:p>
            <a:pPr indent="0" lvl="0" marL="0" marR="0" rtl="0" algn="l">
              <a:lnSpc>
                <a:spcPct val="140016"/>
              </a:lnSpc>
              <a:spcBef>
                <a:spcPts val="0"/>
              </a:spcBef>
              <a:spcAft>
                <a:spcPts val="0"/>
              </a:spcAft>
              <a:buNone/>
            </a:pPr>
            <a:r>
              <a:t/>
            </a:r>
            <a:endParaRPr i="0" sz="2800" u="none" cap="none" strike="noStrike">
              <a:solidFill>
                <a:srgbClr val="000000"/>
              </a:solidFill>
            </a:endParaRPr>
          </a:p>
          <a:p>
            <a:pPr indent="-288988" lvl="1" marL="539749" marR="0" rtl="0" algn="l">
              <a:lnSpc>
                <a:spcPct val="140016"/>
              </a:lnSpc>
              <a:spcBef>
                <a:spcPts val="0"/>
              </a:spcBef>
              <a:spcAft>
                <a:spcPts val="0"/>
              </a:spcAft>
              <a:buClr>
                <a:srgbClr val="000000"/>
              </a:buClr>
              <a:buSzPts val="2800"/>
              <a:buChar char="•"/>
            </a:pPr>
            <a:r>
              <a:rPr i="0" lang="en-US" sz="2800" u="none" cap="none" strike="noStrike">
                <a:solidFill>
                  <a:srgbClr val="000000"/>
                </a:solidFill>
              </a:rPr>
              <a:t>The hint-giver provides verbal descriptions to help the team guess the word within 15 seconds. </a:t>
            </a:r>
            <a:r>
              <a:rPr i="0" lang="en-US" sz="2800" u="none" cap="none" strike="noStrike">
                <a:solidFill>
                  <a:srgbClr val="F94A3D"/>
                </a:solidFill>
              </a:rPr>
              <a:t>Saying the word, its exact meaning in hindi, gestures, sounds, or rhyming hints is strictly TABOO! </a:t>
            </a:r>
            <a:endParaRPr sz="2800"/>
          </a:p>
          <a:p>
            <a:pPr indent="0" lvl="0" marL="0" marR="0" rtl="0" algn="l">
              <a:lnSpc>
                <a:spcPct val="140016"/>
              </a:lnSpc>
              <a:spcBef>
                <a:spcPts val="0"/>
              </a:spcBef>
              <a:spcAft>
                <a:spcPts val="0"/>
              </a:spcAft>
              <a:buNone/>
            </a:pPr>
            <a:r>
              <a:t/>
            </a:r>
            <a:endParaRPr i="0" sz="2800" u="none" cap="none" strike="noStrike">
              <a:solidFill>
                <a:srgbClr val="F94A3D"/>
              </a:solidFill>
            </a:endParaRPr>
          </a:p>
          <a:p>
            <a:pPr indent="-288988" lvl="1" marL="539749" marR="0" rtl="0" algn="l">
              <a:lnSpc>
                <a:spcPct val="140016"/>
              </a:lnSpc>
              <a:spcBef>
                <a:spcPts val="0"/>
              </a:spcBef>
              <a:spcAft>
                <a:spcPts val="0"/>
              </a:spcAft>
              <a:buClr>
                <a:srgbClr val="000000"/>
              </a:buClr>
              <a:buSzPts val="2800"/>
              <a:buChar char="•"/>
            </a:pPr>
            <a:r>
              <a:rPr i="0" lang="en-US" sz="2800" u="none" cap="none" strike="noStrike">
                <a:solidFill>
                  <a:srgbClr val="000000"/>
                </a:solidFill>
              </a:rPr>
              <a:t>If the team guesses the correct word within the given time frame, they get a balloon which represents 10 points. If they fail to do so, they get zero points and the game proceeds with the next group. </a:t>
            </a:r>
            <a:endParaRPr sz="2800"/>
          </a:p>
          <a:p>
            <a:pPr indent="0" lvl="0" marL="0" marR="0" rtl="0" algn="l">
              <a:lnSpc>
                <a:spcPct val="140016"/>
              </a:lnSpc>
              <a:spcBef>
                <a:spcPts val="0"/>
              </a:spcBef>
              <a:spcAft>
                <a:spcPts val="0"/>
              </a:spcAft>
              <a:buNone/>
            </a:pPr>
            <a:r>
              <a:t/>
            </a:r>
            <a:endParaRPr i="0" sz="2800" u="none" cap="none" strike="noStrike">
              <a:solidFill>
                <a:srgbClr val="000000"/>
              </a:solidFill>
            </a:endParaRPr>
          </a:p>
          <a:p>
            <a:pPr indent="-288988" lvl="1" marL="539749" marR="0" rtl="0" algn="l">
              <a:lnSpc>
                <a:spcPct val="140016"/>
              </a:lnSpc>
              <a:spcBef>
                <a:spcPts val="0"/>
              </a:spcBef>
              <a:spcAft>
                <a:spcPts val="0"/>
              </a:spcAft>
              <a:buClr>
                <a:srgbClr val="000000"/>
              </a:buClr>
              <a:buSzPts val="2800"/>
              <a:buChar char="•"/>
            </a:pPr>
            <a:r>
              <a:rPr i="0" lang="en-US" sz="2800" u="none" cap="none" strike="noStrike">
                <a:solidFill>
                  <a:srgbClr val="000000"/>
                </a:solidFill>
              </a:rPr>
              <a:t>The game proceeds for </a:t>
            </a:r>
            <a:r>
              <a:rPr i="0" lang="en-US" sz="2800" u="none" cap="none" strike="noStrike">
                <a:solidFill>
                  <a:srgbClr val="F94A3D"/>
                </a:solidFill>
              </a:rPr>
              <a:t>three rounds</a:t>
            </a:r>
            <a:r>
              <a:rPr i="0" lang="en-US" sz="2800" u="none" cap="none" strike="noStrike">
                <a:solidFill>
                  <a:srgbClr val="000000"/>
                </a:solidFill>
              </a:rPr>
              <a:t> and the team with the maximum number of balloons wins.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p:nvPr/>
        </p:nvSpPr>
        <p:spPr>
          <a:xfrm>
            <a:off x="0" y="-151448"/>
            <a:ext cx="18288000" cy="2367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txBox="1"/>
          <p:nvPr/>
        </p:nvSpPr>
        <p:spPr>
          <a:xfrm>
            <a:off x="699794" y="493395"/>
            <a:ext cx="172635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000" u="none" cap="none" strike="noStrike">
                <a:solidFill>
                  <a:srgbClr val="F7CE4D"/>
                </a:solidFill>
                <a:latin typeface="Arial"/>
                <a:ea typeface="Arial"/>
                <a:cs typeface="Arial"/>
                <a:sym typeface="Arial"/>
              </a:rPr>
              <a:t>What is AMR?</a:t>
            </a:r>
            <a:endParaRPr sz="1500"/>
          </a:p>
        </p:txBody>
      </p:sp>
      <p:sp>
        <p:nvSpPr>
          <p:cNvPr id="217" name="Google Shape;217;p9"/>
          <p:cNvSpPr txBox="1"/>
          <p:nvPr/>
        </p:nvSpPr>
        <p:spPr>
          <a:xfrm>
            <a:off x="924353" y="2663825"/>
            <a:ext cx="16335000" cy="6155400"/>
          </a:xfrm>
          <a:prstGeom prst="rect">
            <a:avLst/>
          </a:prstGeom>
          <a:noFill/>
          <a:ln>
            <a:noFill/>
          </a:ln>
        </p:spPr>
        <p:txBody>
          <a:bodyPr anchorCtr="0" anchor="t" bIns="0" lIns="0" spcFirstLastPara="1" rIns="0" wrap="square" tIns="0">
            <a:spAutoFit/>
          </a:bodyPr>
          <a:lstStyle/>
          <a:p>
            <a:pPr indent="-346075" lvl="1" marL="755651" marR="0" rtl="0" algn="just">
              <a:lnSpc>
                <a:spcPct val="137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AMR occurs when disease-causing microorganisms like bacteria, viruses, fungi, and parasites develop resistance to the drugs that were once effective against them, thus making the infections harder to treat.</a:t>
            </a:r>
            <a:endParaRPr sz="3000"/>
          </a:p>
          <a:p>
            <a:pPr indent="0" lvl="0" marL="0" marR="0" rtl="0" algn="just">
              <a:lnSpc>
                <a:spcPct val="137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346075" lvl="1" marL="755651" marR="0" rtl="0" algn="just">
              <a:lnSpc>
                <a:spcPct val="137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Antimicrobial-resistant infections are on the rise due to the irresponsible human use and disposal of antimicrobials such as antibiotics, as well as a lack of new drugs to fight drug-resistant strains.</a:t>
            </a:r>
            <a:endParaRPr sz="3000"/>
          </a:p>
          <a:p>
            <a:pPr indent="0" lvl="0" marL="0" marR="0" rtl="0" algn="just">
              <a:lnSpc>
                <a:spcPct val="137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346075" lvl="1" marL="755651" marR="0" rtl="0" algn="just">
              <a:lnSpc>
                <a:spcPct val="137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AMR or drug-resistant infections know no boundaries. Everyone is affected, everyone needs to act!</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p:nvPr/>
        </p:nvSpPr>
        <p:spPr>
          <a:xfrm>
            <a:off x="1188425" y="2684715"/>
            <a:ext cx="2234687" cy="2234687"/>
          </a:xfrm>
          <a:custGeom>
            <a:rect b="b" l="l" r="r" t="t"/>
            <a:pathLst>
              <a:path extrusionOk="0" h="2234687" w="2234687">
                <a:moveTo>
                  <a:pt x="0" y="0"/>
                </a:moveTo>
                <a:lnTo>
                  <a:pt x="2234687" y="0"/>
                </a:lnTo>
                <a:lnTo>
                  <a:pt x="2234687" y="2234687"/>
                </a:lnTo>
                <a:lnTo>
                  <a:pt x="0" y="2234687"/>
                </a:lnTo>
                <a:lnTo>
                  <a:pt x="0" y="0"/>
                </a:lnTo>
                <a:close/>
              </a:path>
            </a:pathLst>
          </a:custGeom>
          <a:blipFill rotWithShape="1">
            <a:blip r:embed="rId3">
              <a:alphaModFix/>
            </a:blip>
            <a:stretch>
              <a:fillRect b="0" l="0" r="0" t="0"/>
            </a:stretch>
          </a:blipFill>
          <a:ln>
            <a:noFill/>
          </a:ln>
        </p:spPr>
      </p:sp>
      <p:sp>
        <p:nvSpPr>
          <p:cNvPr id="223" name="Google Shape;223;p10"/>
          <p:cNvSpPr/>
          <p:nvPr/>
        </p:nvSpPr>
        <p:spPr>
          <a:xfrm>
            <a:off x="1732419" y="3295280"/>
            <a:ext cx="1146699" cy="993328"/>
          </a:xfrm>
          <a:custGeom>
            <a:rect b="b" l="l" r="r" t="t"/>
            <a:pathLst>
              <a:path extrusionOk="0" h="993328" w="1146699">
                <a:moveTo>
                  <a:pt x="0" y="0"/>
                </a:moveTo>
                <a:lnTo>
                  <a:pt x="1146699" y="0"/>
                </a:lnTo>
                <a:lnTo>
                  <a:pt x="1146699" y="993327"/>
                </a:lnTo>
                <a:lnTo>
                  <a:pt x="0" y="993327"/>
                </a:lnTo>
                <a:lnTo>
                  <a:pt x="0" y="0"/>
                </a:lnTo>
                <a:close/>
              </a:path>
            </a:pathLst>
          </a:custGeom>
          <a:blipFill rotWithShape="1">
            <a:blip r:embed="rId4">
              <a:alphaModFix/>
            </a:blip>
            <a:stretch>
              <a:fillRect b="0" l="0" r="0" t="0"/>
            </a:stretch>
          </a:blipFill>
          <a:ln>
            <a:noFill/>
          </a:ln>
        </p:spPr>
      </p:sp>
      <p:sp>
        <p:nvSpPr>
          <p:cNvPr id="224" name="Google Shape;224;p10"/>
          <p:cNvSpPr/>
          <p:nvPr/>
        </p:nvSpPr>
        <p:spPr>
          <a:xfrm>
            <a:off x="5644991" y="2803566"/>
            <a:ext cx="1832233" cy="1996984"/>
          </a:xfrm>
          <a:custGeom>
            <a:rect b="b" l="l" r="r" t="t"/>
            <a:pathLst>
              <a:path extrusionOk="0" h="1996984" w="1832233">
                <a:moveTo>
                  <a:pt x="0" y="0"/>
                </a:moveTo>
                <a:lnTo>
                  <a:pt x="1832233" y="0"/>
                </a:lnTo>
                <a:lnTo>
                  <a:pt x="1832233" y="1996984"/>
                </a:lnTo>
                <a:lnTo>
                  <a:pt x="0" y="1996984"/>
                </a:lnTo>
                <a:lnTo>
                  <a:pt x="0" y="0"/>
                </a:lnTo>
                <a:close/>
              </a:path>
            </a:pathLst>
          </a:custGeom>
          <a:blipFill rotWithShape="1">
            <a:blip r:embed="rId5">
              <a:alphaModFix/>
            </a:blip>
            <a:stretch>
              <a:fillRect b="0" l="0" r="0" t="0"/>
            </a:stretch>
          </a:blipFill>
          <a:ln>
            <a:noFill/>
          </a:ln>
        </p:spPr>
      </p:sp>
      <p:sp>
        <p:nvSpPr>
          <p:cNvPr id="225" name="Google Shape;225;p10"/>
          <p:cNvSpPr/>
          <p:nvPr/>
        </p:nvSpPr>
        <p:spPr>
          <a:xfrm>
            <a:off x="9582469" y="2803566"/>
            <a:ext cx="2565408" cy="2526927"/>
          </a:xfrm>
          <a:custGeom>
            <a:rect b="b" l="l" r="r" t="t"/>
            <a:pathLst>
              <a:path extrusionOk="0" h="2526927" w="2565408">
                <a:moveTo>
                  <a:pt x="0" y="0"/>
                </a:moveTo>
                <a:lnTo>
                  <a:pt x="2565408" y="0"/>
                </a:lnTo>
                <a:lnTo>
                  <a:pt x="2565408" y="2526927"/>
                </a:lnTo>
                <a:lnTo>
                  <a:pt x="0" y="2526927"/>
                </a:lnTo>
                <a:lnTo>
                  <a:pt x="0" y="0"/>
                </a:lnTo>
                <a:close/>
              </a:path>
            </a:pathLst>
          </a:custGeom>
          <a:blipFill rotWithShape="1">
            <a:blip r:embed="rId6">
              <a:alphaModFix/>
            </a:blip>
            <a:stretch>
              <a:fillRect b="0" l="0" r="0" t="0"/>
            </a:stretch>
          </a:blipFill>
          <a:ln>
            <a:noFill/>
          </a:ln>
        </p:spPr>
      </p:sp>
      <p:sp>
        <p:nvSpPr>
          <p:cNvPr id="226" name="Google Shape;226;p10"/>
          <p:cNvSpPr/>
          <p:nvPr/>
        </p:nvSpPr>
        <p:spPr>
          <a:xfrm>
            <a:off x="14297893" y="2803566"/>
            <a:ext cx="2193688" cy="2339934"/>
          </a:xfrm>
          <a:custGeom>
            <a:rect b="b" l="l" r="r" t="t"/>
            <a:pathLst>
              <a:path extrusionOk="0" h="2339934" w="2193688">
                <a:moveTo>
                  <a:pt x="0" y="0"/>
                </a:moveTo>
                <a:lnTo>
                  <a:pt x="2193688" y="0"/>
                </a:lnTo>
                <a:lnTo>
                  <a:pt x="2193688" y="2339934"/>
                </a:lnTo>
                <a:lnTo>
                  <a:pt x="0" y="2339934"/>
                </a:lnTo>
                <a:lnTo>
                  <a:pt x="0" y="0"/>
                </a:lnTo>
                <a:close/>
              </a:path>
            </a:pathLst>
          </a:custGeom>
          <a:blipFill rotWithShape="1">
            <a:blip r:embed="rId7">
              <a:alphaModFix/>
            </a:blip>
            <a:stretch>
              <a:fillRect b="0" l="0" r="0" t="0"/>
            </a:stretch>
          </a:blipFill>
          <a:ln>
            <a:noFill/>
          </a:ln>
        </p:spPr>
      </p:sp>
      <p:sp>
        <p:nvSpPr>
          <p:cNvPr id="227" name="Google Shape;227;p10"/>
          <p:cNvSpPr/>
          <p:nvPr/>
        </p:nvSpPr>
        <p:spPr>
          <a:xfrm>
            <a:off x="0" y="-5336947"/>
            <a:ext cx="18288000" cy="7032564"/>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txBox="1"/>
          <p:nvPr/>
        </p:nvSpPr>
        <p:spPr>
          <a:xfrm>
            <a:off x="669719" y="-5"/>
            <a:ext cx="17263500" cy="106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F7CE4D"/>
                </a:solidFill>
                <a:latin typeface="Arial"/>
                <a:ea typeface="Arial"/>
                <a:cs typeface="Arial"/>
                <a:sym typeface="Arial"/>
              </a:rPr>
              <a:t>...and why you should care?</a:t>
            </a:r>
            <a:endParaRPr/>
          </a:p>
        </p:txBody>
      </p:sp>
      <p:sp>
        <p:nvSpPr>
          <p:cNvPr id="229" name="Google Shape;229;p10"/>
          <p:cNvSpPr txBox="1"/>
          <p:nvPr/>
        </p:nvSpPr>
        <p:spPr>
          <a:xfrm>
            <a:off x="215410" y="5397234"/>
            <a:ext cx="4218817" cy="14909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Global Threat</a:t>
            </a:r>
            <a:endParaRPr/>
          </a:p>
          <a:p>
            <a:pPr indent="0" lvl="0" marL="0" marR="0" rtl="0" algn="ctr">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causing 700,000 deaths annually worldwide</a:t>
            </a:r>
            <a:endParaRPr/>
          </a:p>
        </p:txBody>
      </p:sp>
      <p:sp>
        <p:nvSpPr>
          <p:cNvPr id="230" name="Google Shape;230;p10"/>
          <p:cNvSpPr txBox="1"/>
          <p:nvPr/>
        </p:nvSpPr>
        <p:spPr>
          <a:xfrm>
            <a:off x="4861688" y="5440998"/>
            <a:ext cx="3831394" cy="19862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The Silent Pandemic</a:t>
            </a:r>
            <a:endParaRPr/>
          </a:p>
          <a:p>
            <a:pPr indent="0" lvl="0" marL="0" marR="0" rtl="0" algn="ctr">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projected to cause </a:t>
            </a:r>
            <a:endParaRPr/>
          </a:p>
          <a:p>
            <a:pPr indent="0" lvl="0" marL="0" marR="0" rtl="0" algn="ctr">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2 million deaths in India by 2050 </a:t>
            </a:r>
            <a:endParaRPr/>
          </a:p>
        </p:txBody>
      </p:sp>
      <p:sp>
        <p:nvSpPr>
          <p:cNvPr id="231" name="Google Shape;231;p10"/>
          <p:cNvSpPr txBox="1"/>
          <p:nvPr/>
        </p:nvSpPr>
        <p:spPr>
          <a:xfrm>
            <a:off x="9144000" y="5408543"/>
            <a:ext cx="3485846" cy="19862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Economic burden</a:t>
            </a:r>
            <a:endParaRPr/>
          </a:p>
          <a:p>
            <a:pPr indent="0" lvl="0" marL="0" marR="0" rtl="0" algn="ctr">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could cost the global economy USD 100 trillion by 2050</a:t>
            </a:r>
            <a:endParaRPr/>
          </a:p>
        </p:txBody>
      </p:sp>
      <p:sp>
        <p:nvSpPr>
          <p:cNvPr id="232" name="Google Shape;232;p10"/>
          <p:cNvSpPr txBox="1"/>
          <p:nvPr/>
        </p:nvSpPr>
        <p:spPr>
          <a:xfrm>
            <a:off x="13559635" y="5310791"/>
            <a:ext cx="3699665" cy="24815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Compromised health</a:t>
            </a:r>
            <a:endParaRPr/>
          </a:p>
          <a:p>
            <a:pPr indent="0" lvl="0" marL="0" marR="0" rtl="0" algn="ctr">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limits treatments &amp; undermines medical advances and worsens health inequities</a:t>
            </a:r>
            <a:endParaRPr/>
          </a:p>
        </p:txBody>
      </p:sp>
      <p:sp>
        <p:nvSpPr>
          <p:cNvPr id="233" name="Google Shape;233;p10"/>
          <p:cNvSpPr/>
          <p:nvPr/>
        </p:nvSpPr>
        <p:spPr>
          <a:xfrm>
            <a:off x="4716317" y="2763723"/>
            <a:ext cx="29747" cy="4759555"/>
          </a:xfrm>
          <a:custGeom>
            <a:rect b="b" l="l" r="r" t="t"/>
            <a:pathLst>
              <a:path extrusionOk="0" h="4759555" w="29747">
                <a:moveTo>
                  <a:pt x="0" y="0"/>
                </a:moveTo>
                <a:lnTo>
                  <a:pt x="29747" y="0"/>
                </a:lnTo>
                <a:lnTo>
                  <a:pt x="29747" y="4759554"/>
                </a:lnTo>
                <a:lnTo>
                  <a:pt x="0" y="4759554"/>
                </a:lnTo>
                <a:lnTo>
                  <a:pt x="0" y="0"/>
                </a:lnTo>
                <a:close/>
              </a:path>
            </a:pathLst>
          </a:custGeom>
          <a:blipFill rotWithShape="1">
            <a:blip r:embed="rId8">
              <a:alphaModFix/>
            </a:blip>
            <a:stretch>
              <a:fillRect b="0" l="0" r="0" t="0"/>
            </a:stretch>
          </a:blipFill>
          <a:ln>
            <a:noFill/>
          </a:ln>
        </p:spPr>
      </p:sp>
      <p:sp>
        <p:nvSpPr>
          <p:cNvPr id="234" name="Google Shape;234;p10"/>
          <p:cNvSpPr/>
          <p:nvPr/>
        </p:nvSpPr>
        <p:spPr>
          <a:xfrm>
            <a:off x="8711755" y="2803566"/>
            <a:ext cx="29747" cy="4759555"/>
          </a:xfrm>
          <a:custGeom>
            <a:rect b="b" l="l" r="r" t="t"/>
            <a:pathLst>
              <a:path extrusionOk="0" h="4759555" w="29747">
                <a:moveTo>
                  <a:pt x="0" y="0"/>
                </a:moveTo>
                <a:lnTo>
                  <a:pt x="29747" y="0"/>
                </a:lnTo>
                <a:lnTo>
                  <a:pt x="29747" y="4759555"/>
                </a:lnTo>
                <a:lnTo>
                  <a:pt x="0" y="4759555"/>
                </a:lnTo>
                <a:lnTo>
                  <a:pt x="0" y="0"/>
                </a:lnTo>
                <a:close/>
              </a:path>
            </a:pathLst>
          </a:custGeom>
          <a:blipFill rotWithShape="1">
            <a:blip r:embed="rId8">
              <a:alphaModFix/>
            </a:blip>
            <a:stretch>
              <a:fillRect b="0" l="0" r="0" t="0"/>
            </a:stretch>
          </a:blipFill>
          <a:ln>
            <a:noFill/>
          </a:ln>
        </p:spPr>
      </p:sp>
      <p:sp>
        <p:nvSpPr>
          <p:cNvPr id="235" name="Google Shape;235;p10"/>
          <p:cNvSpPr/>
          <p:nvPr/>
        </p:nvSpPr>
        <p:spPr>
          <a:xfrm>
            <a:off x="13029896" y="2803566"/>
            <a:ext cx="29747" cy="4759555"/>
          </a:xfrm>
          <a:custGeom>
            <a:rect b="b" l="l" r="r" t="t"/>
            <a:pathLst>
              <a:path extrusionOk="0" h="4759555" w="29747">
                <a:moveTo>
                  <a:pt x="0" y="0"/>
                </a:moveTo>
                <a:lnTo>
                  <a:pt x="29747" y="0"/>
                </a:lnTo>
                <a:lnTo>
                  <a:pt x="29747" y="4759555"/>
                </a:lnTo>
                <a:lnTo>
                  <a:pt x="0" y="475955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77a658528b_0_0"/>
          <p:cNvSpPr/>
          <p:nvPr/>
        </p:nvSpPr>
        <p:spPr>
          <a:xfrm>
            <a:off x="0" y="3121099"/>
            <a:ext cx="18288000" cy="6553573"/>
          </a:xfrm>
          <a:custGeom>
            <a:rect b="b" l="l" r="r" t="t"/>
            <a:pathLst>
              <a:path extrusionOk="0" h="6553573" w="18288000">
                <a:moveTo>
                  <a:pt x="0" y="0"/>
                </a:moveTo>
                <a:lnTo>
                  <a:pt x="18288000" y="0"/>
                </a:lnTo>
                <a:lnTo>
                  <a:pt x="18288000" y="6553572"/>
                </a:lnTo>
                <a:lnTo>
                  <a:pt x="0" y="6553572"/>
                </a:lnTo>
                <a:lnTo>
                  <a:pt x="0" y="0"/>
                </a:lnTo>
                <a:close/>
              </a:path>
            </a:pathLst>
          </a:custGeom>
          <a:blipFill rotWithShape="1">
            <a:blip r:embed="rId3">
              <a:alphaModFix/>
            </a:blip>
            <a:stretch>
              <a:fillRect b="-2109" l="0" r="0" t="-2109"/>
            </a:stretch>
          </a:blipFill>
          <a:ln>
            <a:noFill/>
          </a:ln>
        </p:spPr>
      </p:sp>
      <p:sp>
        <p:nvSpPr>
          <p:cNvPr id="242" name="Google Shape;242;g377a658528b_0_0"/>
          <p:cNvSpPr txBox="1"/>
          <p:nvPr/>
        </p:nvSpPr>
        <p:spPr>
          <a:xfrm>
            <a:off x="1901615" y="609818"/>
            <a:ext cx="14075100" cy="2124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000000"/>
                </a:solidFill>
                <a:latin typeface="Arial"/>
                <a:ea typeface="Arial"/>
                <a:cs typeface="Arial"/>
                <a:sym typeface="Arial"/>
              </a:rPr>
              <a:t>AMR is an evolutionary phenomenon...</a:t>
            </a:r>
            <a:endParaRPr/>
          </a:p>
        </p:txBody>
      </p:sp>
      <p:sp>
        <p:nvSpPr>
          <p:cNvPr id="243" name="Google Shape;243;g377a658528b_0_0"/>
          <p:cNvSpPr txBox="1"/>
          <p:nvPr/>
        </p:nvSpPr>
        <p:spPr>
          <a:xfrm>
            <a:off x="16857300" y="9674675"/>
            <a:ext cx="204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000000"/>
                </a:solidFill>
              </a:rPr>
              <a:t>Source: CDC</a:t>
            </a:r>
            <a:endParaRPr sz="15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1"/>
          <p:cNvSpPr/>
          <p:nvPr/>
        </p:nvSpPr>
        <p:spPr>
          <a:xfrm>
            <a:off x="0" y="-5336947"/>
            <a:ext cx="18288000" cy="7032564"/>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4716317" y="2763723"/>
            <a:ext cx="29747" cy="4759555"/>
          </a:xfrm>
          <a:custGeom>
            <a:rect b="b" l="l" r="r" t="t"/>
            <a:pathLst>
              <a:path extrusionOk="0" h="4759555" w="29747">
                <a:moveTo>
                  <a:pt x="0" y="0"/>
                </a:moveTo>
                <a:lnTo>
                  <a:pt x="29747" y="0"/>
                </a:lnTo>
                <a:lnTo>
                  <a:pt x="29747" y="4759554"/>
                </a:lnTo>
                <a:lnTo>
                  <a:pt x="0" y="4759554"/>
                </a:lnTo>
                <a:lnTo>
                  <a:pt x="0" y="0"/>
                </a:lnTo>
                <a:close/>
              </a:path>
            </a:pathLst>
          </a:custGeom>
          <a:blipFill rotWithShape="1">
            <a:blip r:embed="rId3">
              <a:alphaModFix/>
            </a:blip>
            <a:stretch>
              <a:fillRect b="0" l="0" r="0" t="0"/>
            </a:stretch>
          </a:blipFill>
          <a:ln>
            <a:noFill/>
          </a:ln>
        </p:spPr>
      </p:sp>
      <p:sp>
        <p:nvSpPr>
          <p:cNvPr id="250" name="Google Shape;250;p11"/>
          <p:cNvSpPr/>
          <p:nvPr/>
        </p:nvSpPr>
        <p:spPr>
          <a:xfrm>
            <a:off x="10921296" y="2803566"/>
            <a:ext cx="29747" cy="4759555"/>
          </a:xfrm>
          <a:custGeom>
            <a:rect b="b" l="l" r="r" t="t"/>
            <a:pathLst>
              <a:path extrusionOk="0" h="4759555" w="29747">
                <a:moveTo>
                  <a:pt x="0" y="0"/>
                </a:moveTo>
                <a:lnTo>
                  <a:pt x="29747" y="0"/>
                </a:lnTo>
                <a:lnTo>
                  <a:pt x="29747" y="4759555"/>
                </a:lnTo>
                <a:lnTo>
                  <a:pt x="0" y="4759555"/>
                </a:lnTo>
                <a:lnTo>
                  <a:pt x="0" y="0"/>
                </a:lnTo>
                <a:close/>
              </a:path>
            </a:pathLst>
          </a:custGeom>
          <a:blipFill rotWithShape="1">
            <a:blip r:embed="rId3">
              <a:alphaModFix/>
            </a:blip>
            <a:stretch>
              <a:fillRect b="0" l="0" r="0" t="0"/>
            </a:stretch>
          </a:blipFill>
          <a:ln>
            <a:noFill/>
          </a:ln>
        </p:spPr>
      </p:sp>
      <p:sp>
        <p:nvSpPr>
          <p:cNvPr id="251" name="Google Shape;251;p11"/>
          <p:cNvSpPr/>
          <p:nvPr/>
        </p:nvSpPr>
        <p:spPr>
          <a:xfrm>
            <a:off x="575065" y="2803566"/>
            <a:ext cx="3633540" cy="36335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29999" r="-2999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a:off x="6371903" y="2833805"/>
            <a:ext cx="3573063" cy="357306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a:off x="11570804" y="2141697"/>
            <a:ext cx="4297441" cy="4114800"/>
          </a:xfrm>
          <a:custGeom>
            <a:rect b="b" l="l" r="r" t="t"/>
            <a:pathLst>
              <a:path extrusionOk="0" h="4114800" w="4297441">
                <a:moveTo>
                  <a:pt x="0" y="0"/>
                </a:moveTo>
                <a:lnTo>
                  <a:pt x="4297441" y="0"/>
                </a:lnTo>
                <a:lnTo>
                  <a:pt x="4297441" y="4114800"/>
                </a:lnTo>
                <a:lnTo>
                  <a:pt x="0" y="4114800"/>
                </a:lnTo>
                <a:lnTo>
                  <a:pt x="0" y="0"/>
                </a:lnTo>
                <a:close/>
              </a:path>
            </a:pathLst>
          </a:custGeom>
          <a:blipFill rotWithShape="1">
            <a:blip r:embed="rId6">
              <a:alphaModFix/>
            </a:blip>
            <a:stretch>
              <a:fillRect b="0" l="0" r="0" t="0"/>
            </a:stretch>
          </a:blipFill>
          <a:ln>
            <a:noFill/>
          </a:ln>
        </p:spPr>
      </p:sp>
      <p:sp>
        <p:nvSpPr>
          <p:cNvPr id="254" name="Google Shape;254;p11"/>
          <p:cNvSpPr txBox="1"/>
          <p:nvPr/>
        </p:nvSpPr>
        <p:spPr>
          <a:xfrm>
            <a:off x="699794" y="493395"/>
            <a:ext cx="17263506" cy="9372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F7CE4D"/>
                </a:solidFill>
                <a:latin typeface="Arial"/>
                <a:ea typeface="Arial"/>
                <a:cs typeface="Arial"/>
                <a:sym typeface="Arial"/>
              </a:rPr>
              <a:t>Leading Cause of AMR in India</a:t>
            </a:r>
            <a:endParaRPr/>
          </a:p>
        </p:txBody>
      </p:sp>
      <p:sp>
        <p:nvSpPr>
          <p:cNvPr id="255" name="Google Shape;255;p11"/>
          <p:cNvSpPr txBox="1"/>
          <p:nvPr/>
        </p:nvSpPr>
        <p:spPr>
          <a:xfrm>
            <a:off x="282426" y="6891339"/>
            <a:ext cx="4218817" cy="9956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Over prescription</a:t>
            </a:r>
            <a:endParaRPr/>
          </a:p>
          <a:p>
            <a:pPr indent="0" lvl="0" marL="0" marR="0" rtl="0" algn="ctr">
              <a:lnSpc>
                <a:spcPct val="140014"/>
              </a:lnSpc>
              <a:spcBef>
                <a:spcPts val="0"/>
              </a:spcBef>
              <a:spcAft>
                <a:spcPts val="0"/>
              </a:spcAft>
              <a:buNone/>
            </a:pPr>
            <a:r>
              <a:t/>
            </a:r>
            <a:endParaRPr b="1" i="0" sz="2799" u="none" cap="none" strike="noStrike">
              <a:solidFill>
                <a:srgbClr val="000000"/>
              </a:solidFill>
              <a:latin typeface="Arial"/>
              <a:ea typeface="Arial"/>
              <a:cs typeface="Arial"/>
              <a:sym typeface="Arial"/>
            </a:endParaRPr>
          </a:p>
        </p:txBody>
      </p:sp>
      <p:sp>
        <p:nvSpPr>
          <p:cNvPr id="256" name="Google Shape;256;p11"/>
          <p:cNvSpPr txBox="1"/>
          <p:nvPr/>
        </p:nvSpPr>
        <p:spPr>
          <a:xfrm>
            <a:off x="6113572" y="6891339"/>
            <a:ext cx="3831394" cy="9956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Self medication</a:t>
            </a:r>
            <a:endParaRPr/>
          </a:p>
          <a:p>
            <a:pPr indent="0" lvl="0" marL="0" marR="0" rtl="0" algn="ctr">
              <a:lnSpc>
                <a:spcPct val="140014"/>
              </a:lnSpc>
              <a:spcBef>
                <a:spcPts val="0"/>
              </a:spcBef>
              <a:spcAft>
                <a:spcPts val="0"/>
              </a:spcAft>
              <a:buNone/>
            </a:pPr>
            <a:r>
              <a:t/>
            </a:r>
            <a:endParaRPr b="1" i="0" sz="2799" u="none" cap="none" strike="noStrike">
              <a:solidFill>
                <a:srgbClr val="000000"/>
              </a:solidFill>
              <a:latin typeface="Arial"/>
              <a:ea typeface="Arial"/>
              <a:cs typeface="Arial"/>
              <a:sym typeface="Arial"/>
            </a:endParaRPr>
          </a:p>
        </p:txBody>
      </p:sp>
      <p:sp>
        <p:nvSpPr>
          <p:cNvPr id="257" name="Google Shape;257;p11"/>
          <p:cNvSpPr txBox="1"/>
          <p:nvPr/>
        </p:nvSpPr>
        <p:spPr>
          <a:xfrm>
            <a:off x="11976602" y="6790814"/>
            <a:ext cx="3485846" cy="9956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Arial"/>
                <a:ea typeface="Arial"/>
                <a:cs typeface="Arial"/>
                <a:sym typeface="Arial"/>
              </a:rPr>
              <a:t>Regulatory gaps</a:t>
            </a:r>
            <a:endParaRPr/>
          </a:p>
          <a:p>
            <a:pPr indent="0" lvl="0" marL="0" marR="0" rtl="0" algn="ctr">
              <a:lnSpc>
                <a:spcPct val="140014"/>
              </a:lnSpc>
              <a:spcBef>
                <a:spcPts val="0"/>
              </a:spcBef>
              <a:spcAft>
                <a:spcPts val="0"/>
              </a:spcAft>
              <a:buNone/>
            </a:pPr>
            <a:r>
              <a:t/>
            </a:r>
            <a:endParaRPr b="1" i="0" sz="2799"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2">
            <a:hlinkClick r:id="rId3"/>
          </p:cNvPr>
          <p:cNvSpPr/>
          <p:nvPr/>
        </p:nvSpPr>
        <p:spPr>
          <a:xfrm>
            <a:off x="1402592" y="1215966"/>
            <a:ext cx="15482816" cy="8709084"/>
          </a:xfrm>
          <a:custGeom>
            <a:rect b="b" l="l" r="r" t="t"/>
            <a:pathLst>
              <a:path extrusionOk="0" h="8709084" w="15482816">
                <a:moveTo>
                  <a:pt x="0" y="0"/>
                </a:moveTo>
                <a:lnTo>
                  <a:pt x="15482816" y="0"/>
                </a:lnTo>
                <a:lnTo>
                  <a:pt x="15482816" y="8709084"/>
                </a:lnTo>
                <a:lnTo>
                  <a:pt x="0" y="8709084"/>
                </a:lnTo>
                <a:lnTo>
                  <a:pt x="0" y="0"/>
                </a:lnTo>
                <a:close/>
              </a:path>
            </a:pathLst>
          </a:custGeom>
          <a:blipFill rotWithShape="1">
            <a:blip r:embed="rId4">
              <a:alphaModFix/>
            </a:blip>
            <a:stretch>
              <a:fillRect b="0" l="-3435" r="-3435" t="0"/>
            </a:stretch>
          </a:blipFill>
          <a:ln>
            <a:noFill/>
          </a:ln>
        </p:spPr>
      </p:sp>
      <p:sp>
        <p:nvSpPr>
          <p:cNvPr id="263" name="Google Shape;263;p12"/>
          <p:cNvSpPr txBox="1"/>
          <p:nvPr/>
        </p:nvSpPr>
        <p:spPr>
          <a:xfrm>
            <a:off x="813716" y="9963150"/>
            <a:ext cx="6499390" cy="2095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Arial"/>
                <a:ea typeface="Arial"/>
                <a:cs typeface="Arial"/>
                <a:sym typeface="Arial"/>
              </a:rPr>
              <a:t>Source: https://www.unep.org/resources/superbugs/environmental-action</a:t>
            </a:r>
            <a:endParaRPr/>
          </a:p>
        </p:txBody>
      </p:sp>
      <p:sp>
        <p:nvSpPr>
          <p:cNvPr id="264" name="Google Shape;264;p12"/>
          <p:cNvSpPr/>
          <p:nvPr/>
        </p:nvSpPr>
        <p:spPr>
          <a:xfrm>
            <a:off x="0" y="-5213181"/>
            <a:ext cx="18288000" cy="6486297"/>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2"/>
          <p:cNvSpPr txBox="1"/>
          <p:nvPr/>
        </p:nvSpPr>
        <p:spPr>
          <a:xfrm>
            <a:off x="401650" y="0"/>
            <a:ext cx="17990400" cy="17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99" u="none" cap="none" strike="noStrike">
                <a:solidFill>
                  <a:srgbClr val="F7CE4D"/>
                </a:solidFill>
                <a:latin typeface="Arial"/>
                <a:ea typeface="Arial"/>
                <a:cs typeface="Arial"/>
                <a:sym typeface="Arial"/>
              </a:rPr>
              <a:t>Commercial deployment of antibiotics and emergence of antibiotic resistance </a:t>
            </a:r>
            <a:endParaRPr/>
          </a:p>
          <a:p>
            <a:pPr indent="0" lvl="0" marL="0" marR="0" rtl="0" algn="ctr">
              <a:lnSpc>
                <a:spcPct val="100000"/>
              </a:lnSpc>
              <a:spcBef>
                <a:spcPts val="0"/>
              </a:spcBef>
              <a:spcAft>
                <a:spcPts val="0"/>
              </a:spcAft>
              <a:buNone/>
            </a:pPr>
            <a:r>
              <a:rPr b="1" i="0" lang="en-US" sz="3699" u="none" cap="none" strike="noStrike">
                <a:solidFill>
                  <a:srgbClr val="F7CE4D"/>
                </a:solidFill>
                <a:latin typeface="Arial"/>
                <a:ea typeface="Arial"/>
                <a:cs typeface="Arial"/>
                <a:sym typeface="Arial"/>
              </a:rPr>
              <a:t>– </a:t>
            </a:r>
            <a:r>
              <a:rPr b="1" lang="en-US" sz="3699">
                <a:solidFill>
                  <a:srgbClr val="F7CE4D"/>
                </a:solidFill>
              </a:rPr>
              <a:t>A</a:t>
            </a:r>
            <a:r>
              <a:rPr b="1" i="0" lang="en-US" sz="3699" u="none" cap="none" strike="noStrike">
                <a:solidFill>
                  <a:srgbClr val="F7CE4D"/>
                </a:solidFill>
                <a:latin typeface="Arial"/>
                <a:ea typeface="Arial"/>
                <a:cs typeface="Arial"/>
                <a:sym typeface="Arial"/>
              </a:rPr>
              <a:t> timeline</a:t>
            </a:r>
            <a:endParaRPr/>
          </a:p>
          <a:p>
            <a:pPr indent="0" lvl="0" marL="0" marR="0" rtl="0" algn="ctr">
              <a:lnSpc>
                <a:spcPct val="100000"/>
              </a:lnSpc>
              <a:spcBef>
                <a:spcPts val="0"/>
              </a:spcBef>
              <a:spcAft>
                <a:spcPts val="0"/>
              </a:spcAft>
              <a:buNone/>
            </a:pPr>
            <a:r>
              <a:t/>
            </a:r>
            <a:endParaRPr b="1" i="0" sz="3699" u="none" cap="none" strike="noStrike">
              <a:solidFill>
                <a:srgbClr val="F7CE4D"/>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3"/>
          <p:cNvSpPr/>
          <p:nvPr/>
        </p:nvSpPr>
        <p:spPr>
          <a:xfrm>
            <a:off x="0" y="-5708422"/>
            <a:ext cx="18288000" cy="7032564"/>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2486382" y="1880130"/>
            <a:ext cx="2716905" cy="2716905"/>
          </a:xfrm>
          <a:custGeom>
            <a:rect b="b" l="l" r="r" t="t"/>
            <a:pathLst>
              <a:path extrusionOk="0" h="2716905" w="2716905">
                <a:moveTo>
                  <a:pt x="0" y="0"/>
                </a:moveTo>
                <a:lnTo>
                  <a:pt x="2716905" y="0"/>
                </a:lnTo>
                <a:lnTo>
                  <a:pt x="2716905" y="2716906"/>
                </a:lnTo>
                <a:lnTo>
                  <a:pt x="0" y="2716906"/>
                </a:lnTo>
                <a:lnTo>
                  <a:pt x="0" y="0"/>
                </a:lnTo>
                <a:close/>
              </a:path>
            </a:pathLst>
          </a:custGeom>
          <a:blipFill rotWithShape="1">
            <a:blip r:embed="rId3">
              <a:alphaModFix/>
            </a:blip>
            <a:stretch>
              <a:fillRect b="0" l="0" r="0" t="0"/>
            </a:stretch>
          </a:blipFill>
          <a:ln>
            <a:noFill/>
          </a:ln>
        </p:spPr>
      </p:sp>
      <p:sp>
        <p:nvSpPr>
          <p:cNvPr id="272" name="Google Shape;272;p13"/>
          <p:cNvSpPr/>
          <p:nvPr/>
        </p:nvSpPr>
        <p:spPr>
          <a:xfrm>
            <a:off x="7526023" y="1591160"/>
            <a:ext cx="3630098" cy="3053820"/>
          </a:xfrm>
          <a:custGeom>
            <a:rect b="b" l="l" r="r" t="t"/>
            <a:pathLst>
              <a:path extrusionOk="0" h="3053820" w="3630098">
                <a:moveTo>
                  <a:pt x="0" y="0"/>
                </a:moveTo>
                <a:lnTo>
                  <a:pt x="3630098" y="0"/>
                </a:lnTo>
                <a:lnTo>
                  <a:pt x="3630098" y="3053820"/>
                </a:lnTo>
                <a:lnTo>
                  <a:pt x="0" y="3053820"/>
                </a:lnTo>
                <a:lnTo>
                  <a:pt x="0" y="0"/>
                </a:lnTo>
                <a:close/>
              </a:path>
            </a:pathLst>
          </a:custGeom>
          <a:blipFill rotWithShape="1">
            <a:blip r:embed="rId4">
              <a:alphaModFix/>
            </a:blip>
            <a:stretch>
              <a:fillRect b="0" l="0" r="0" t="0"/>
            </a:stretch>
          </a:blipFill>
          <a:ln>
            <a:noFill/>
          </a:ln>
        </p:spPr>
      </p:sp>
      <p:sp>
        <p:nvSpPr>
          <p:cNvPr id="273" name="Google Shape;273;p13"/>
          <p:cNvSpPr/>
          <p:nvPr/>
        </p:nvSpPr>
        <p:spPr>
          <a:xfrm>
            <a:off x="13110375" y="1653917"/>
            <a:ext cx="3450644" cy="3053820"/>
          </a:xfrm>
          <a:custGeom>
            <a:rect b="b" l="l" r="r" t="t"/>
            <a:pathLst>
              <a:path extrusionOk="0" h="3053820" w="3450644">
                <a:moveTo>
                  <a:pt x="0" y="0"/>
                </a:moveTo>
                <a:lnTo>
                  <a:pt x="3450644" y="0"/>
                </a:lnTo>
                <a:lnTo>
                  <a:pt x="3450644" y="3053819"/>
                </a:lnTo>
                <a:lnTo>
                  <a:pt x="0" y="3053819"/>
                </a:lnTo>
                <a:lnTo>
                  <a:pt x="0" y="0"/>
                </a:lnTo>
                <a:close/>
              </a:path>
            </a:pathLst>
          </a:custGeom>
          <a:blipFill rotWithShape="1">
            <a:blip r:embed="rId5">
              <a:alphaModFix/>
            </a:blip>
            <a:stretch>
              <a:fillRect b="0" l="0" r="0" t="0"/>
            </a:stretch>
          </a:blipFill>
          <a:ln>
            <a:noFill/>
          </a:ln>
        </p:spPr>
      </p:sp>
      <p:sp>
        <p:nvSpPr>
          <p:cNvPr id="274" name="Google Shape;274;p13"/>
          <p:cNvSpPr txBox="1"/>
          <p:nvPr/>
        </p:nvSpPr>
        <p:spPr>
          <a:xfrm>
            <a:off x="512244" y="0"/>
            <a:ext cx="17263500" cy="106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F7CE4D"/>
                </a:solidFill>
                <a:latin typeface="Arial"/>
                <a:ea typeface="Arial"/>
                <a:cs typeface="Arial"/>
                <a:sym typeface="Arial"/>
              </a:rPr>
              <a:t>Where are we using these antibiotics?</a:t>
            </a:r>
            <a:endParaRPr sz="6900"/>
          </a:p>
        </p:txBody>
      </p:sp>
      <p:sp>
        <p:nvSpPr>
          <p:cNvPr id="275" name="Google Shape;275;p13"/>
          <p:cNvSpPr txBox="1"/>
          <p:nvPr/>
        </p:nvSpPr>
        <p:spPr>
          <a:xfrm>
            <a:off x="1712433" y="4894318"/>
            <a:ext cx="4284000" cy="5258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000000"/>
                </a:solidFill>
                <a:latin typeface="Arial"/>
                <a:ea typeface="Arial"/>
                <a:cs typeface="Arial"/>
                <a:sym typeface="Arial"/>
              </a:rPr>
              <a:t>In Healthcare</a:t>
            </a:r>
            <a:endParaRPr sz="2800"/>
          </a:p>
          <a:p>
            <a:pPr indent="0" lvl="0" marL="0" marR="0" rtl="0" algn="l">
              <a:lnSpc>
                <a:spcPct val="140016"/>
              </a:lnSpc>
              <a:spcBef>
                <a:spcPts val="0"/>
              </a:spcBef>
              <a:spcAft>
                <a:spcPts val="0"/>
              </a:spcAft>
              <a:buNone/>
            </a:pPr>
            <a:r>
              <a:rPr b="0" i="0" lang="en-US" sz="2800" u="none" cap="none" strike="noStrike">
                <a:solidFill>
                  <a:srgbClr val="000000"/>
                </a:solidFill>
                <a:latin typeface="Arial"/>
                <a:ea typeface="Arial"/>
                <a:cs typeface="Arial"/>
                <a:sym typeface="Arial"/>
              </a:rPr>
              <a:t>To treat bacterial infections and as a prophylaxis measure.</a:t>
            </a:r>
            <a:endParaRPr sz="2800"/>
          </a:p>
          <a:p>
            <a:pPr indent="0" lvl="0" marL="0" marR="0" rtl="0" algn="l">
              <a:lnSpc>
                <a:spcPct val="140016"/>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0" i="0" lang="en-US" sz="2800" u="none" cap="none" strike="noStrike">
                <a:solidFill>
                  <a:srgbClr val="E41E26"/>
                </a:solidFill>
                <a:latin typeface="Arial"/>
                <a:ea typeface="Arial"/>
                <a:cs typeface="Arial"/>
                <a:sym typeface="Arial"/>
              </a:rPr>
              <a:t>Over Prescribing </a:t>
            </a:r>
            <a:endParaRPr sz="2800"/>
          </a:p>
          <a:p>
            <a:pPr indent="0" lvl="0" marL="0" marR="0" rtl="0" algn="l">
              <a:lnSpc>
                <a:spcPct val="140016"/>
              </a:lnSpc>
              <a:spcBef>
                <a:spcPts val="0"/>
              </a:spcBef>
              <a:spcAft>
                <a:spcPts val="0"/>
              </a:spcAft>
              <a:buNone/>
            </a:pPr>
            <a:r>
              <a:rPr b="0" i="0" lang="en-US" sz="2800" u="none" cap="none" strike="noStrike">
                <a:solidFill>
                  <a:srgbClr val="E41E26"/>
                </a:solidFill>
                <a:latin typeface="Arial"/>
                <a:ea typeface="Arial"/>
                <a:cs typeface="Arial"/>
                <a:sym typeface="Arial"/>
              </a:rPr>
              <a:t>Over-the-counter sale </a:t>
            </a:r>
            <a:endParaRPr sz="2800"/>
          </a:p>
          <a:p>
            <a:pPr indent="0" lvl="0" marL="0" marR="0" rtl="0" algn="l">
              <a:lnSpc>
                <a:spcPct val="140016"/>
              </a:lnSpc>
              <a:spcBef>
                <a:spcPts val="0"/>
              </a:spcBef>
              <a:spcAft>
                <a:spcPts val="0"/>
              </a:spcAft>
              <a:buNone/>
            </a:pPr>
            <a:r>
              <a:rPr b="0" i="0" lang="en-US" sz="2800" u="none" cap="none" strike="noStrike">
                <a:solidFill>
                  <a:srgbClr val="E41E26"/>
                </a:solidFill>
                <a:latin typeface="Arial"/>
                <a:ea typeface="Arial"/>
                <a:cs typeface="Arial"/>
                <a:sym typeface="Arial"/>
              </a:rPr>
              <a:t>Self Medication </a:t>
            </a:r>
            <a:endParaRPr sz="2800"/>
          </a:p>
          <a:p>
            <a:pPr indent="0" lvl="0" marL="0" marR="0" rtl="0" algn="l">
              <a:lnSpc>
                <a:spcPct val="140016"/>
              </a:lnSpc>
              <a:spcBef>
                <a:spcPts val="0"/>
              </a:spcBef>
              <a:spcAft>
                <a:spcPts val="0"/>
              </a:spcAft>
              <a:buNone/>
            </a:pPr>
            <a:r>
              <a:rPr b="0" i="0" lang="en-US" sz="2800" u="none" cap="none" strike="noStrike">
                <a:solidFill>
                  <a:srgbClr val="E41E26"/>
                </a:solidFill>
                <a:latin typeface="Arial"/>
                <a:ea typeface="Arial"/>
                <a:cs typeface="Arial"/>
                <a:sym typeface="Arial"/>
              </a:rPr>
              <a:t>Incomplete/Over dosage</a:t>
            </a:r>
            <a:endParaRPr sz="2800"/>
          </a:p>
        </p:txBody>
      </p:sp>
      <p:sp>
        <p:nvSpPr>
          <p:cNvPr id="276" name="Google Shape;276;p13"/>
          <p:cNvSpPr txBox="1"/>
          <p:nvPr/>
        </p:nvSpPr>
        <p:spPr>
          <a:xfrm>
            <a:off x="7050540" y="4970837"/>
            <a:ext cx="4899900" cy="465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Arial"/>
                <a:ea typeface="Arial"/>
                <a:cs typeface="Arial"/>
                <a:sym typeface="Arial"/>
              </a:rPr>
              <a:t>In Agriculture</a:t>
            </a:r>
            <a:endParaRPr/>
          </a:p>
          <a:p>
            <a:pPr indent="0" lvl="0" marL="0" marR="0" rtl="0" algn="l">
              <a:lnSpc>
                <a:spcPct val="140000"/>
              </a:lnSpc>
              <a:spcBef>
                <a:spcPts val="0"/>
              </a:spcBef>
              <a:spcAft>
                <a:spcPts val="0"/>
              </a:spcAft>
              <a:buNone/>
            </a:pPr>
            <a:r>
              <a:rPr b="0" i="0" lang="en-US" sz="2800" u="none" cap="none" strike="noStrike">
                <a:solidFill>
                  <a:srgbClr val="000000"/>
                </a:solidFill>
                <a:latin typeface="Arial"/>
                <a:ea typeface="Arial"/>
                <a:cs typeface="Arial"/>
                <a:sym typeface="Arial"/>
              </a:rPr>
              <a:t>Routine use of antibiotics (e.g., streptomycin) </a:t>
            </a:r>
            <a:r>
              <a:rPr b="0" i="0" lang="en-US" sz="2800" u="none" cap="none" strike="noStrike">
                <a:solidFill>
                  <a:srgbClr val="E41E26"/>
                </a:solidFill>
                <a:latin typeface="Arial"/>
                <a:ea typeface="Arial"/>
                <a:cs typeface="Arial"/>
                <a:sym typeface="Arial"/>
              </a:rPr>
              <a:t>as fungicides in crops to prevent diseases</a:t>
            </a:r>
            <a:r>
              <a:rPr b="0" i="0" lang="en-US" sz="2800" u="none" cap="none" strike="noStrike">
                <a:solidFill>
                  <a:srgbClr val="000000"/>
                </a:solidFill>
                <a:latin typeface="Arial"/>
                <a:ea typeface="Arial"/>
                <a:cs typeface="Arial"/>
                <a:sym typeface="Arial"/>
              </a:rPr>
              <a:t>.</a:t>
            </a:r>
            <a:endParaRPr sz="2800"/>
          </a:p>
          <a:p>
            <a:pPr indent="0" lvl="0" marL="0" marR="0" rtl="0" algn="l">
              <a:lnSpc>
                <a:spcPct val="14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b="0" i="0" lang="en-US" sz="2800" u="none" cap="none" strike="noStrike">
                <a:solidFill>
                  <a:srgbClr val="E41E26"/>
                </a:solidFill>
                <a:latin typeface="Arial"/>
                <a:ea typeface="Arial"/>
                <a:cs typeface="Arial"/>
                <a:sym typeface="Arial"/>
              </a:rPr>
              <a:t>Antibiotic residues in environment.</a:t>
            </a:r>
            <a:endParaRPr sz="2800"/>
          </a:p>
          <a:p>
            <a:pPr indent="0" lvl="0" marL="0" marR="0" rtl="0" algn="ctr">
              <a:lnSpc>
                <a:spcPct val="140000"/>
              </a:lnSpc>
              <a:spcBef>
                <a:spcPts val="0"/>
              </a:spcBef>
              <a:spcAft>
                <a:spcPts val="0"/>
              </a:spcAft>
              <a:buNone/>
            </a:pPr>
            <a:r>
              <a:rPr b="1" i="0" lang="en-US" sz="2500" u="none" cap="none" strike="noStrike">
                <a:solidFill>
                  <a:srgbClr val="000000"/>
                </a:solidFill>
                <a:latin typeface="Arial"/>
                <a:ea typeface="Arial"/>
                <a:cs typeface="Arial"/>
                <a:sym typeface="Arial"/>
              </a:rPr>
              <a:t> </a:t>
            </a:r>
            <a:endParaRPr/>
          </a:p>
        </p:txBody>
      </p:sp>
      <p:sp>
        <p:nvSpPr>
          <p:cNvPr id="277" name="Google Shape;277;p13"/>
          <p:cNvSpPr txBox="1"/>
          <p:nvPr/>
        </p:nvSpPr>
        <p:spPr>
          <a:xfrm>
            <a:off x="12622560" y="4970837"/>
            <a:ext cx="4646400" cy="405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000000"/>
                </a:solidFill>
                <a:latin typeface="Arial"/>
                <a:ea typeface="Arial"/>
                <a:cs typeface="Arial"/>
                <a:sym typeface="Arial"/>
              </a:rPr>
              <a:t>In Animal Farming</a:t>
            </a:r>
            <a:endParaRPr sz="2800"/>
          </a:p>
          <a:p>
            <a:pPr indent="0" lvl="0" marL="0" marR="0" rtl="0" algn="l">
              <a:lnSpc>
                <a:spcPct val="140016"/>
              </a:lnSpc>
              <a:spcBef>
                <a:spcPts val="0"/>
              </a:spcBef>
              <a:spcAft>
                <a:spcPts val="0"/>
              </a:spcAft>
              <a:buNone/>
            </a:pPr>
            <a:r>
              <a:rPr b="0" i="0" lang="en-US" sz="2800" u="none" cap="none" strike="noStrike">
                <a:solidFill>
                  <a:srgbClr val="000000"/>
                </a:solidFill>
                <a:latin typeface="Arial"/>
                <a:ea typeface="Arial"/>
                <a:cs typeface="Arial"/>
                <a:sym typeface="Arial"/>
              </a:rPr>
              <a:t>Routine antibiotic use </a:t>
            </a:r>
            <a:r>
              <a:rPr b="0" i="0" lang="en-US" sz="2800" u="none" cap="none" strike="noStrike">
                <a:solidFill>
                  <a:srgbClr val="E41E26"/>
                </a:solidFill>
                <a:latin typeface="Arial"/>
                <a:ea typeface="Arial"/>
                <a:cs typeface="Arial"/>
                <a:sym typeface="Arial"/>
              </a:rPr>
              <a:t>for growth promotion</a:t>
            </a:r>
            <a:r>
              <a:rPr b="0" i="0" lang="en-US" sz="2800" u="none" cap="none" strike="noStrike">
                <a:solidFill>
                  <a:srgbClr val="000000"/>
                </a:solidFill>
                <a:latin typeface="Arial"/>
                <a:ea typeface="Arial"/>
                <a:cs typeface="Arial"/>
                <a:sym typeface="Arial"/>
              </a:rPr>
              <a:t>, disease prevention. </a:t>
            </a:r>
            <a:endParaRPr sz="2800"/>
          </a:p>
          <a:p>
            <a:pPr indent="0" lvl="0" marL="0" marR="0" rtl="0" algn="l">
              <a:lnSpc>
                <a:spcPct val="140016"/>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0" i="0" lang="en-US" sz="2800" u="none" cap="none" strike="noStrike">
                <a:solidFill>
                  <a:srgbClr val="E41E26"/>
                </a:solidFill>
                <a:latin typeface="Arial"/>
                <a:ea typeface="Arial"/>
                <a:cs typeface="Arial"/>
                <a:sym typeface="Arial"/>
              </a:rPr>
              <a:t>Use of critically important antibiotics (CIA) for humans.</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p:nvPr/>
        </p:nvSpPr>
        <p:spPr>
          <a:xfrm>
            <a:off x="8001000"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sp>
        <p:nvSpPr>
          <p:cNvPr id="283" name="Google Shape;283;p14"/>
          <p:cNvSpPr txBox="1"/>
          <p:nvPr/>
        </p:nvSpPr>
        <p:spPr>
          <a:xfrm>
            <a:off x="1139406" y="792263"/>
            <a:ext cx="5184900" cy="7923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800" u="none" cap="none" strike="noStrike">
                <a:solidFill>
                  <a:srgbClr val="E41E26"/>
                </a:solidFill>
                <a:latin typeface="Arial"/>
                <a:ea typeface="Arial"/>
                <a:cs typeface="Arial"/>
                <a:sym typeface="Arial"/>
              </a:rPr>
              <a:t>Use, </a:t>
            </a:r>
            <a:endParaRPr sz="7800"/>
          </a:p>
          <a:p>
            <a:pPr indent="0" lvl="0" marL="0" marR="0" rtl="0" algn="ctr">
              <a:lnSpc>
                <a:spcPct val="140000"/>
              </a:lnSpc>
              <a:spcBef>
                <a:spcPts val="0"/>
              </a:spcBef>
              <a:spcAft>
                <a:spcPts val="0"/>
              </a:spcAft>
              <a:buNone/>
            </a:pPr>
            <a:r>
              <a:rPr b="1" i="0" lang="en-US" sz="7800" u="none" cap="none" strike="noStrike">
                <a:solidFill>
                  <a:srgbClr val="E41E26"/>
                </a:solidFill>
                <a:latin typeface="Arial"/>
                <a:ea typeface="Arial"/>
                <a:cs typeface="Arial"/>
                <a:sym typeface="Arial"/>
              </a:rPr>
              <a:t>Misuse, Overuse </a:t>
            </a:r>
            <a:endParaRPr sz="7800"/>
          </a:p>
          <a:p>
            <a:pPr indent="0" lvl="0" marL="0" marR="0" rtl="0" algn="ctr">
              <a:lnSpc>
                <a:spcPct val="140000"/>
              </a:lnSpc>
              <a:spcBef>
                <a:spcPts val="0"/>
              </a:spcBef>
              <a:spcAft>
                <a:spcPts val="0"/>
              </a:spcAft>
              <a:buNone/>
            </a:pPr>
            <a:r>
              <a:rPr b="1" i="0" lang="en-US" sz="7800" u="none" cap="none" strike="noStrike">
                <a:solidFill>
                  <a:srgbClr val="000000"/>
                </a:solidFill>
                <a:latin typeface="Arial"/>
                <a:ea typeface="Arial"/>
                <a:cs typeface="Arial"/>
                <a:sym typeface="Arial"/>
              </a:rPr>
              <a:t>of antibiotics</a:t>
            </a:r>
            <a:endParaRPr sz="7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p:nvPr/>
        </p:nvSpPr>
        <p:spPr>
          <a:xfrm>
            <a:off x="0" y="-5708422"/>
            <a:ext cx="18288000" cy="7032564"/>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txBox="1"/>
          <p:nvPr/>
        </p:nvSpPr>
        <p:spPr>
          <a:xfrm>
            <a:off x="626494" y="99850"/>
            <a:ext cx="172635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000" u="none" cap="none" strike="noStrike">
                <a:solidFill>
                  <a:srgbClr val="F7CE4D"/>
                </a:solidFill>
                <a:latin typeface="Arial"/>
                <a:ea typeface="Arial"/>
                <a:cs typeface="Arial"/>
                <a:sym typeface="Arial"/>
              </a:rPr>
              <a:t>HOW DO WE TACKLE AMR?</a:t>
            </a:r>
            <a:endParaRPr sz="7000"/>
          </a:p>
        </p:txBody>
      </p:sp>
      <p:sp>
        <p:nvSpPr>
          <p:cNvPr id="290" name="Google Shape;290;p15"/>
          <p:cNvSpPr txBox="1"/>
          <p:nvPr/>
        </p:nvSpPr>
        <p:spPr>
          <a:xfrm>
            <a:off x="0" y="1539100"/>
            <a:ext cx="17958600" cy="8603400"/>
          </a:xfrm>
          <a:prstGeom prst="rect">
            <a:avLst/>
          </a:prstGeom>
          <a:noFill/>
          <a:ln>
            <a:noFill/>
          </a:ln>
        </p:spPr>
        <p:txBody>
          <a:bodyPr anchorCtr="0" anchor="t" bIns="0" lIns="0" spcFirstLastPara="1" rIns="0" wrap="square" tIns="0">
            <a:spAutoFit/>
          </a:bodyPr>
          <a:lstStyle/>
          <a:p>
            <a:pPr indent="-315023" lvl="1" marL="604519" marR="0" rtl="0" algn="l">
              <a:lnSpc>
                <a:spcPct val="150000"/>
              </a:lnSpc>
              <a:spcBef>
                <a:spcPts val="0"/>
              </a:spcBef>
              <a:spcAft>
                <a:spcPts val="0"/>
              </a:spcAft>
              <a:buClr>
                <a:srgbClr val="282CEB"/>
              </a:buClr>
              <a:buSzPts val="3000"/>
              <a:buFont typeface="Arial"/>
              <a:buChar char="•"/>
            </a:pPr>
            <a:r>
              <a:rPr b="1" i="0" lang="en-US" sz="3000" u="none" cap="none" strike="noStrike">
                <a:solidFill>
                  <a:srgbClr val="282CEB"/>
                </a:solidFill>
                <a:latin typeface="Arial"/>
                <a:ea typeface="Arial"/>
                <a:cs typeface="Arial"/>
                <a:sym typeface="Arial"/>
              </a:rPr>
              <a:t>Policy and Regulation:</a:t>
            </a:r>
            <a:r>
              <a:rPr b="0" i="0" lang="en-US" sz="3000" u="none" cap="none" strike="noStrike">
                <a:solidFill>
                  <a:srgbClr val="000000"/>
                </a:solidFill>
                <a:latin typeface="Arial"/>
                <a:ea typeface="Arial"/>
                <a:cs typeface="Arial"/>
                <a:sym typeface="Arial"/>
              </a:rPr>
              <a:t> India’s national policies reflect WHO guidelines, yet enforcing these, especially in rural areas, is challenging.</a:t>
            </a:r>
            <a:endParaRPr sz="3000"/>
          </a:p>
          <a:p>
            <a:pPr indent="-315023" lvl="1" marL="604519" marR="0" rtl="0" algn="l">
              <a:lnSpc>
                <a:spcPct val="150000"/>
              </a:lnSpc>
              <a:spcBef>
                <a:spcPts val="0"/>
              </a:spcBef>
              <a:spcAft>
                <a:spcPts val="0"/>
              </a:spcAft>
              <a:buClr>
                <a:srgbClr val="282CEB"/>
              </a:buClr>
              <a:buSzPts val="3000"/>
              <a:buFont typeface="Arial"/>
              <a:buChar char="•"/>
            </a:pPr>
            <a:r>
              <a:rPr b="1" i="0" lang="en-US" sz="3000" u="none" cap="none" strike="noStrike">
                <a:solidFill>
                  <a:srgbClr val="282CEB"/>
                </a:solidFill>
                <a:latin typeface="Arial"/>
                <a:ea typeface="Arial"/>
                <a:cs typeface="Arial"/>
                <a:sym typeface="Arial"/>
              </a:rPr>
              <a:t>Education and Awareness:</a:t>
            </a:r>
            <a:r>
              <a:rPr b="0" i="0" lang="en-US" sz="3000" u="none" cap="none" strike="noStrike">
                <a:solidFill>
                  <a:srgbClr val="000000"/>
                </a:solidFill>
                <a:latin typeface="Arial"/>
                <a:ea typeface="Arial"/>
                <a:cs typeface="Arial"/>
                <a:sym typeface="Arial"/>
              </a:rPr>
              <a:t> Essential targeted programs are needed for areas prone to self-medication, aligning with WHO’s guidelines.</a:t>
            </a:r>
            <a:endParaRPr sz="3000"/>
          </a:p>
          <a:p>
            <a:pPr indent="-315023" lvl="1" marL="604519" marR="0" rtl="0" algn="l">
              <a:lnSpc>
                <a:spcPct val="150000"/>
              </a:lnSpc>
              <a:spcBef>
                <a:spcPts val="0"/>
              </a:spcBef>
              <a:spcAft>
                <a:spcPts val="0"/>
              </a:spcAft>
              <a:buClr>
                <a:srgbClr val="282CEB"/>
              </a:buClr>
              <a:buSzPts val="3000"/>
              <a:buFont typeface="Arial"/>
              <a:buChar char="•"/>
            </a:pPr>
            <a:r>
              <a:rPr b="1" i="0" lang="en-US" sz="3000" u="none" cap="none" strike="noStrike">
                <a:solidFill>
                  <a:srgbClr val="282CEB"/>
                </a:solidFill>
                <a:latin typeface="Arial"/>
                <a:ea typeface="Arial"/>
                <a:cs typeface="Arial"/>
                <a:sym typeface="Arial"/>
              </a:rPr>
              <a:t>Hospital Infection Control:</a:t>
            </a:r>
            <a:r>
              <a:rPr b="0" i="0" lang="en-US" sz="3000" u="none" cap="none" strike="noStrike">
                <a:solidFill>
                  <a:srgbClr val="000000"/>
                </a:solidFill>
                <a:latin typeface="Arial"/>
                <a:ea typeface="Arial"/>
                <a:cs typeface="Arial"/>
                <a:sym typeface="Arial"/>
              </a:rPr>
              <a:t> WHO-recommended practices are being adopted in Indian hospitals, but widespread application remains a challenge.</a:t>
            </a:r>
            <a:endParaRPr sz="3000"/>
          </a:p>
          <a:p>
            <a:pPr indent="-315023" lvl="1" marL="604519" marR="0" rtl="0" algn="l">
              <a:lnSpc>
                <a:spcPct val="150000"/>
              </a:lnSpc>
              <a:spcBef>
                <a:spcPts val="0"/>
              </a:spcBef>
              <a:spcAft>
                <a:spcPts val="0"/>
              </a:spcAft>
              <a:buClr>
                <a:srgbClr val="282CEB"/>
              </a:buClr>
              <a:buSzPts val="3000"/>
              <a:buFont typeface="Arial"/>
              <a:buChar char="•"/>
            </a:pPr>
            <a:r>
              <a:rPr b="1" i="0" lang="en-US" sz="3000" u="none" cap="none" strike="noStrike">
                <a:solidFill>
                  <a:srgbClr val="282CEB"/>
                </a:solidFill>
                <a:latin typeface="Arial"/>
                <a:ea typeface="Arial"/>
                <a:cs typeface="Arial"/>
                <a:sym typeface="Arial"/>
              </a:rPr>
              <a:t>Surveillance and Research: </a:t>
            </a:r>
            <a:r>
              <a:rPr b="0" i="0" lang="en-US" sz="3000" u="none" cap="none" strike="noStrike">
                <a:solidFill>
                  <a:srgbClr val="000000"/>
                </a:solidFill>
                <a:latin typeface="Arial"/>
                <a:ea typeface="Arial"/>
                <a:cs typeface="Arial"/>
                <a:sym typeface="Arial"/>
              </a:rPr>
              <a:t>Comprehensive surveillance is vital for policy, as supported by WHO and ICMR.</a:t>
            </a:r>
            <a:endParaRPr sz="3000"/>
          </a:p>
          <a:p>
            <a:pPr indent="-302260" lvl="1" marL="604518" marR="0" rtl="0" algn="l">
              <a:lnSpc>
                <a:spcPct val="150000"/>
              </a:lnSpc>
              <a:spcBef>
                <a:spcPts val="0"/>
              </a:spcBef>
              <a:spcAft>
                <a:spcPts val="0"/>
              </a:spcAft>
              <a:buClr>
                <a:srgbClr val="282CEB"/>
              </a:buClr>
              <a:buSzPts val="2799"/>
              <a:buFont typeface="Arial"/>
              <a:buChar char="•"/>
            </a:pPr>
            <a:r>
              <a:rPr b="1" i="0" lang="en-US" sz="3000" u="none" cap="none" strike="noStrike">
                <a:solidFill>
                  <a:srgbClr val="282CEB"/>
                </a:solidFill>
                <a:latin typeface="Arial"/>
                <a:ea typeface="Arial"/>
                <a:cs typeface="Arial"/>
                <a:sym typeface="Arial"/>
              </a:rPr>
              <a:t>Antibiotic Stewardship:</a:t>
            </a:r>
            <a:r>
              <a:rPr b="0" i="0" lang="en-US" sz="3000" u="none" cap="none" strike="noStrike">
                <a:solidFill>
                  <a:srgbClr val="000000"/>
                </a:solidFill>
                <a:latin typeface="Arial"/>
                <a:ea typeface="Arial"/>
                <a:cs typeface="Arial"/>
                <a:sym typeface="Arial"/>
              </a:rPr>
              <a:t> Endorsed by the FDA and WHO, stewardship programs need wider </a:t>
            </a:r>
            <a:r>
              <a:rPr b="0" i="0" lang="en-US" sz="2799" u="none" cap="none" strike="noStrike">
                <a:solidFill>
                  <a:srgbClr val="000000"/>
                </a:solidFill>
                <a:latin typeface="Arial"/>
                <a:ea typeface="Arial"/>
                <a:cs typeface="Arial"/>
                <a:sym typeface="Arial"/>
              </a:rPr>
              <a:t>implementation and government backing in India.</a:t>
            </a:r>
            <a:endParaRPr b="0" i="0" sz="2799" u="none" cap="none" strike="noStrike">
              <a:solidFill>
                <a:srgbClr val="000000"/>
              </a:solidFill>
              <a:latin typeface="Arial"/>
              <a:ea typeface="Arial"/>
              <a:cs typeface="Arial"/>
              <a:sym typeface="Arial"/>
            </a:endParaRPr>
          </a:p>
          <a:p>
            <a:pPr indent="0" lvl="0" marL="914400" marR="0" rtl="0" algn="l">
              <a:lnSpc>
                <a:spcPct val="150000"/>
              </a:lnSpc>
              <a:spcBef>
                <a:spcPts val="0"/>
              </a:spcBef>
              <a:spcAft>
                <a:spcPts val="0"/>
              </a:spcAft>
              <a:buNone/>
            </a:pPr>
            <a:r>
              <a:t/>
            </a:r>
            <a:endParaRPr sz="2799"/>
          </a:p>
          <a:p>
            <a:pPr indent="0" lvl="0" marL="457200" marR="0" rtl="0" algn="l">
              <a:lnSpc>
                <a:spcPct val="150000"/>
              </a:lnSpc>
              <a:spcBef>
                <a:spcPts val="0"/>
              </a:spcBef>
              <a:spcAft>
                <a:spcPts val="0"/>
              </a:spcAft>
              <a:buNone/>
            </a:pPr>
            <a:r>
              <a:rPr lang="en-US" sz="2799"/>
              <a:t> Clinicians, Researchers and Scientists can help with solutions to each of these issues that will be addressed             during the course of this workshop</a:t>
            </a:r>
            <a:endParaRPr sz="2799"/>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37b9a6587c5_0_9"/>
          <p:cNvPicPr preferRelativeResize="0"/>
          <p:nvPr/>
        </p:nvPicPr>
        <p:blipFill>
          <a:blip r:embed="rId3">
            <a:alphaModFix/>
          </a:blip>
          <a:stretch>
            <a:fillRect/>
          </a:stretch>
        </p:blipFill>
        <p:spPr>
          <a:xfrm>
            <a:off x="2556675" y="1247375"/>
            <a:ext cx="7616549" cy="8740825"/>
          </a:xfrm>
          <a:prstGeom prst="rect">
            <a:avLst/>
          </a:prstGeom>
          <a:noFill/>
          <a:ln>
            <a:noFill/>
          </a:ln>
        </p:spPr>
      </p:pic>
      <p:sp>
        <p:nvSpPr>
          <p:cNvPr id="297" name="Google Shape;297;g37b9a6587c5_0_9"/>
          <p:cNvSpPr/>
          <p:nvPr/>
        </p:nvSpPr>
        <p:spPr>
          <a:xfrm>
            <a:off x="0" y="0"/>
            <a:ext cx="10173300" cy="1415100"/>
          </a:xfrm>
          <a:prstGeom prst="rect">
            <a:avLst/>
          </a:pr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7b9a6587c5_0_9"/>
          <p:cNvSpPr txBox="1"/>
          <p:nvPr/>
        </p:nvSpPr>
        <p:spPr>
          <a:xfrm>
            <a:off x="48993" y="276062"/>
            <a:ext cx="101733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000">
                <a:solidFill>
                  <a:srgbClr val="FFDE59"/>
                </a:solidFill>
              </a:rPr>
              <a:t>List of Talks and activities</a:t>
            </a:r>
            <a:endParaRPr sz="5000"/>
          </a:p>
        </p:txBody>
      </p:sp>
      <p:pic>
        <p:nvPicPr>
          <p:cNvPr id="299" name="Google Shape;299;g37b9a6587c5_0_9"/>
          <p:cNvPicPr preferRelativeResize="0"/>
          <p:nvPr/>
        </p:nvPicPr>
        <p:blipFill>
          <a:blip r:embed="rId4">
            <a:alphaModFix/>
          </a:blip>
          <a:stretch>
            <a:fillRect/>
          </a:stretch>
        </p:blipFill>
        <p:spPr>
          <a:xfrm>
            <a:off x="10281858" y="-330383"/>
            <a:ext cx="7616550" cy="101941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p:nvPr/>
        </p:nvSpPr>
        <p:spPr>
          <a:xfrm>
            <a:off x="12002845" y="0"/>
            <a:ext cx="6931089" cy="11657723"/>
          </a:xfrm>
          <a:custGeom>
            <a:rect b="b" l="l" r="r" t="t"/>
            <a:pathLst>
              <a:path extrusionOk="0" h="11657723" w="6931089">
                <a:moveTo>
                  <a:pt x="0" y="0"/>
                </a:moveTo>
                <a:lnTo>
                  <a:pt x="6931089" y="0"/>
                </a:lnTo>
                <a:lnTo>
                  <a:pt x="6931089" y="11657723"/>
                </a:lnTo>
                <a:lnTo>
                  <a:pt x="0" y="11657723"/>
                </a:lnTo>
                <a:lnTo>
                  <a:pt x="0" y="0"/>
                </a:lnTo>
                <a:close/>
              </a:path>
            </a:pathLst>
          </a:custGeom>
          <a:blipFill rotWithShape="1">
            <a:blip r:embed="rId3">
              <a:alphaModFix/>
            </a:blip>
            <a:stretch>
              <a:fillRect b="0" l="-13072" r="-13072" t="0"/>
            </a:stretch>
          </a:blipFill>
          <a:ln>
            <a:noFill/>
          </a:ln>
        </p:spPr>
      </p:sp>
      <p:sp>
        <p:nvSpPr>
          <p:cNvPr id="101" name="Google Shape;101;p5"/>
          <p:cNvSpPr/>
          <p:nvPr/>
        </p:nvSpPr>
        <p:spPr>
          <a:xfrm rot="-5400000">
            <a:off x="2577304" y="1229998"/>
            <a:ext cx="6848237" cy="12002845"/>
          </a:xfrm>
          <a:custGeom>
            <a:rect b="b" l="l" r="r" t="t"/>
            <a:pathLst>
              <a:path extrusionOk="0" h="12002845" w="6848237">
                <a:moveTo>
                  <a:pt x="0" y="0"/>
                </a:moveTo>
                <a:lnTo>
                  <a:pt x="6848237" y="0"/>
                </a:lnTo>
                <a:lnTo>
                  <a:pt x="6848237" y="12002844"/>
                </a:lnTo>
                <a:lnTo>
                  <a:pt x="0" y="12002844"/>
                </a:lnTo>
                <a:lnTo>
                  <a:pt x="0" y="0"/>
                </a:lnTo>
                <a:close/>
              </a:path>
            </a:pathLst>
          </a:custGeom>
          <a:blipFill rotWithShape="1">
            <a:blip r:embed="rId4">
              <a:alphaModFix/>
            </a:blip>
            <a:stretch>
              <a:fillRect b="-5539" l="-12426" r="-12425" t="0"/>
            </a:stretch>
          </a:blipFill>
          <a:ln>
            <a:noFill/>
          </a:ln>
        </p:spPr>
      </p:sp>
      <p:sp>
        <p:nvSpPr>
          <p:cNvPr id="102" name="Google Shape;102;p5"/>
          <p:cNvSpPr/>
          <p:nvPr/>
        </p:nvSpPr>
        <p:spPr>
          <a:xfrm>
            <a:off x="-81750" y="0"/>
            <a:ext cx="12370355" cy="4611606"/>
          </a:xfrm>
          <a:custGeom>
            <a:rect b="b" l="l" r="r" t="t"/>
            <a:pathLst>
              <a:path extrusionOk="0" h="1512002" w="3263946">
                <a:moveTo>
                  <a:pt x="3139486" y="1512001"/>
                </a:moveTo>
                <a:lnTo>
                  <a:pt x="124460" y="1512001"/>
                </a:lnTo>
                <a:cubicBezTo>
                  <a:pt x="55880" y="1512001"/>
                  <a:pt x="0" y="1456121"/>
                  <a:pt x="0" y="1387541"/>
                </a:cubicBezTo>
                <a:lnTo>
                  <a:pt x="0" y="124460"/>
                </a:lnTo>
                <a:cubicBezTo>
                  <a:pt x="0" y="55880"/>
                  <a:pt x="55880" y="0"/>
                  <a:pt x="124460" y="0"/>
                </a:cubicBezTo>
                <a:lnTo>
                  <a:pt x="3139486" y="0"/>
                </a:lnTo>
                <a:cubicBezTo>
                  <a:pt x="3208066" y="0"/>
                  <a:pt x="3263946" y="55880"/>
                  <a:pt x="3263946" y="124460"/>
                </a:cubicBezTo>
                <a:lnTo>
                  <a:pt x="3263946" y="1387542"/>
                </a:lnTo>
                <a:cubicBezTo>
                  <a:pt x="3263946" y="1456121"/>
                  <a:pt x="3208066" y="1512002"/>
                  <a:pt x="3139486" y="1512002"/>
                </a:cubicBezTo>
                <a:close/>
              </a:path>
            </a:pathLst>
          </a:custGeom>
          <a:solidFill>
            <a:srgbClr val="F4B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txBox="1"/>
          <p:nvPr/>
        </p:nvSpPr>
        <p:spPr>
          <a:xfrm>
            <a:off x="582281" y="527694"/>
            <a:ext cx="10461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0" u="none" cap="none" strike="noStrike">
                <a:solidFill>
                  <a:srgbClr val="191919"/>
                </a:solidFill>
                <a:latin typeface="Arial"/>
                <a:ea typeface="Arial"/>
                <a:cs typeface="Arial"/>
                <a:sym typeface="Arial"/>
              </a:rPr>
              <a:t>About SaS</a:t>
            </a:r>
            <a:endParaRPr sz="1500"/>
          </a:p>
        </p:txBody>
      </p:sp>
      <p:sp>
        <p:nvSpPr>
          <p:cNvPr id="104" name="Google Shape;104;p5"/>
          <p:cNvSpPr txBox="1"/>
          <p:nvPr/>
        </p:nvSpPr>
        <p:spPr>
          <a:xfrm>
            <a:off x="715631" y="2047875"/>
            <a:ext cx="10461900" cy="1982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191919"/>
                </a:solidFill>
                <a:latin typeface="Arial"/>
                <a:ea typeface="Arial"/>
                <a:cs typeface="Arial"/>
                <a:sym typeface="Arial"/>
              </a:rPr>
              <a:t>Superheroes Against Superbugs (SaS)</a:t>
            </a:r>
            <a:r>
              <a:rPr b="0" i="0" lang="en-US" sz="2800" u="none" cap="none" strike="noStrike">
                <a:solidFill>
                  <a:srgbClr val="191919"/>
                </a:solidFill>
                <a:latin typeface="Arial"/>
                <a:ea typeface="Arial"/>
                <a:cs typeface="Arial"/>
                <a:sym typeface="Arial"/>
              </a:rPr>
              <a:t> is an educational and public engagement initiative to raise awareness and promote public and policy action on Antimicrobial Resistance (AMR) in India.</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03" name="Shape 303"/>
        <p:cNvGrpSpPr/>
        <p:nvPr/>
      </p:nvGrpSpPr>
      <p:grpSpPr>
        <a:xfrm>
          <a:off x="0" y="0"/>
          <a:ext cx="0" cy="0"/>
          <a:chOff x="0" y="0"/>
          <a:chExt cx="0" cy="0"/>
        </a:xfrm>
      </p:grpSpPr>
      <p:sp>
        <p:nvSpPr>
          <p:cNvPr id="304" name="Google Shape;304;p16"/>
          <p:cNvSpPr/>
          <p:nvPr/>
        </p:nvSpPr>
        <p:spPr>
          <a:xfrm>
            <a:off x="-373457" y="-28575"/>
            <a:ext cx="19566866" cy="169466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98083" y="1962122"/>
            <a:ext cx="5351069" cy="5952134"/>
          </a:xfrm>
          <a:custGeom>
            <a:rect b="b" l="l" r="r" t="t"/>
            <a:pathLst>
              <a:path extrusionOk="0" h="12400280" w="1114806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solidFill>
            <a:srgbClr val="000000">
              <a:alpha val="0"/>
            </a:srgbClr>
          </a:solidFill>
          <a:ln cap="sq" cmpd="sng" w="127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txBox="1"/>
          <p:nvPr/>
        </p:nvSpPr>
        <p:spPr>
          <a:xfrm>
            <a:off x="5525572" y="280100"/>
            <a:ext cx="77688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999">
                <a:solidFill>
                  <a:srgbClr val="FFDE59"/>
                </a:solidFill>
              </a:rPr>
              <a:t>Keynote</a:t>
            </a:r>
            <a:r>
              <a:rPr b="1" i="0" lang="en-US" sz="6999" u="none" cap="none" strike="noStrike">
                <a:solidFill>
                  <a:srgbClr val="FFDE59"/>
                </a:solidFill>
                <a:latin typeface="Arial"/>
                <a:ea typeface="Arial"/>
                <a:cs typeface="Arial"/>
                <a:sym typeface="Arial"/>
              </a:rPr>
              <a:t> Lecture</a:t>
            </a:r>
            <a:endParaRPr/>
          </a:p>
        </p:txBody>
      </p:sp>
      <p:sp>
        <p:nvSpPr>
          <p:cNvPr id="307" name="Google Shape;307;p16"/>
          <p:cNvSpPr txBox="1"/>
          <p:nvPr/>
        </p:nvSpPr>
        <p:spPr>
          <a:xfrm>
            <a:off x="5731850" y="1962125"/>
            <a:ext cx="125562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4000">
                <a:solidFill>
                  <a:srgbClr val="F10E01"/>
                </a:solidFill>
              </a:rPr>
              <a:t>Science of AMR and Surveillance Efforts</a:t>
            </a:r>
            <a:endParaRPr sz="4000"/>
          </a:p>
        </p:txBody>
      </p:sp>
      <p:sp>
        <p:nvSpPr>
          <p:cNvPr id="308" name="Google Shape;308;p16"/>
          <p:cNvSpPr txBox="1"/>
          <p:nvPr/>
        </p:nvSpPr>
        <p:spPr>
          <a:xfrm>
            <a:off x="-1375455" y="7914239"/>
            <a:ext cx="8673600" cy="3124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Arial"/>
                <a:ea typeface="Arial"/>
                <a:cs typeface="Arial"/>
                <a:sym typeface="Arial"/>
              </a:rPr>
              <a:t>Name and Designation</a:t>
            </a:r>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p:txBody>
      </p:sp>
      <p:sp>
        <p:nvSpPr>
          <p:cNvPr id="309" name="Google Shape;309;p16"/>
          <p:cNvSpPr txBox="1"/>
          <p:nvPr/>
        </p:nvSpPr>
        <p:spPr>
          <a:xfrm>
            <a:off x="7349149" y="2814200"/>
            <a:ext cx="10517400" cy="4806600"/>
          </a:xfrm>
          <a:prstGeom prst="rect">
            <a:avLst/>
          </a:prstGeom>
          <a:noFill/>
          <a:ln>
            <a:noFill/>
          </a:ln>
        </p:spPr>
        <p:txBody>
          <a:bodyPr anchorCtr="0" anchor="t" bIns="0" lIns="0" spcFirstLastPara="1" rIns="0" wrap="square" tIns="0">
            <a:spAutoFit/>
          </a:bodyPr>
          <a:lstStyle/>
          <a:p>
            <a:pPr indent="0" lvl="0" marL="0" marR="0" rtl="0" algn="l">
              <a:lnSpc>
                <a:spcPct val="27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274388"/>
              </a:lnSpc>
              <a:spcBef>
                <a:spcPts val="0"/>
              </a:spcBef>
              <a:spcAft>
                <a:spcPts val="0"/>
              </a:spcAft>
              <a:buNone/>
            </a:pPr>
            <a:r>
              <a:t/>
            </a:r>
            <a:endParaRPr sz="1800">
              <a:solidFill>
                <a:schemeClr val="dk1"/>
              </a:solidFill>
              <a:latin typeface="Calibri"/>
              <a:ea typeface="Calibri"/>
              <a:cs typeface="Calibri"/>
              <a:sym typeface="Calibri"/>
            </a:endParaRPr>
          </a:p>
          <a:p>
            <a:pPr indent="-463550" lvl="0" marL="457200" rtl="0" algn="l">
              <a:lnSpc>
                <a:spcPct val="150000"/>
              </a:lnSpc>
              <a:spcBef>
                <a:spcPts val="1200"/>
              </a:spcBef>
              <a:spcAft>
                <a:spcPts val="0"/>
              </a:spcAft>
              <a:buSzPts val="3700"/>
              <a:buChar char="●"/>
            </a:pPr>
            <a:r>
              <a:rPr lang="en-US" sz="3700"/>
              <a:t>AMR - Introduction</a:t>
            </a:r>
            <a:endParaRPr sz="3700"/>
          </a:p>
          <a:p>
            <a:pPr indent="-463550" lvl="0" marL="457200" rtl="0" algn="l">
              <a:lnSpc>
                <a:spcPct val="150000"/>
              </a:lnSpc>
              <a:spcBef>
                <a:spcPts val="0"/>
              </a:spcBef>
              <a:spcAft>
                <a:spcPts val="0"/>
              </a:spcAft>
              <a:buSzPts val="3700"/>
              <a:buChar char="●"/>
            </a:pPr>
            <a:r>
              <a:rPr lang="en-US" sz="3700"/>
              <a:t>AMR Surveillance</a:t>
            </a:r>
            <a:endParaRPr sz="3700"/>
          </a:p>
          <a:p>
            <a:pPr indent="-463550" lvl="0" marL="457200" rtl="0" algn="l">
              <a:lnSpc>
                <a:spcPct val="150000"/>
              </a:lnSpc>
              <a:spcBef>
                <a:spcPts val="0"/>
              </a:spcBef>
              <a:spcAft>
                <a:spcPts val="0"/>
              </a:spcAft>
              <a:buSzPts val="3700"/>
              <a:buChar char="●"/>
            </a:pPr>
            <a:r>
              <a:rPr lang="en-US" sz="3700"/>
              <a:t>Importance in early detection and prevention of disease outbreaks</a:t>
            </a:r>
            <a:endParaRPr sz="3700"/>
          </a:p>
        </p:txBody>
      </p:sp>
      <p:sp>
        <p:nvSpPr>
          <p:cNvPr id="310" name="Google Shape;310;p16"/>
          <p:cNvSpPr txBox="1"/>
          <p:nvPr/>
        </p:nvSpPr>
        <p:spPr>
          <a:xfrm>
            <a:off x="-1137688" y="487409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t>Photo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14" name="Shape 314"/>
        <p:cNvGrpSpPr/>
        <p:nvPr/>
      </p:nvGrpSpPr>
      <p:grpSpPr>
        <a:xfrm>
          <a:off x="0" y="0"/>
          <a:ext cx="0" cy="0"/>
          <a:chOff x="0" y="0"/>
          <a:chExt cx="0" cy="0"/>
        </a:xfrm>
      </p:grpSpPr>
      <p:sp>
        <p:nvSpPr>
          <p:cNvPr id="315" name="Google Shape;315;g382cda3296f_0_4"/>
          <p:cNvSpPr/>
          <p:nvPr/>
        </p:nvSpPr>
        <p:spPr>
          <a:xfrm>
            <a:off x="-373457" y="-28575"/>
            <a:ext cx="19566900" cy="1694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82cda3296f_0_4"/>
          <p:cNvSpPr/>
          <p:nvPr/>
        </p:nvSpPr>
        <p:spPr>
          <a:xfrm>
            <a:off x="698083" y="1962122"/>
            <a:ext cx="5351069" cy="5952134"/>
          </a:xfrm>
          <a:custGeom>
            <a:rect b="b" l="l" r="r" t="t"/>
            <a:pathLst>
              <a:path extrusionOk="0" h="12400280" w="1114806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solidFill>
            <a:srgbClr val="000000">
              <a:alpha val="0"/>
            </a:srgbClr>
          </a:solidFill>
          <a:ln cap="sq" cmpd="sng" w="127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82cda3296f_0_4"/>
          <p:cNvSpPr txBox="1"/>
          <p:nvPr/>
        </p:nvSpPr>
        <p:spPr>
          <a:xfrm>
            <a:off x="5525572" y="280100"/>
            <a:ext cx="77688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99" u="none" cap="none" strike="noStrike">
                <a:solidFill>
                  <a:srgbClr val="FFDE59"/>
                </a:solidFill>
                <a:latin typeface="Arial"/>
                <a:ea typeface="Arial"/>
                <a:cs typeface="Arial"/>
                <a:sym typeface="Arial"/>
              </a:rPr>
              <a:t>Expert Lecture</a:t>
            </a:r>
            <a:endParaRPr/>
          </a:p>
        </p:txBody>
      </p:sp>
      <p:sp>
        <p:nvSpPr>
          <p:cNvPr id="318" name="Google Shape;318;g382cda3296f_0_4"/>
          <p:cNvSpPr txBox="1"/>
          <p:nvPr/>
        </p:nvSpPr>
        <p:spPr>
          <a:xfrm>
            <a:off x="5731850" y="1962125"/>
            <a:ext cx="12556200" cy="13545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4000" u="none" cap="none" strike="noStrike">
                <a:solidFill>
                  <a:srgbClr val="F10E01"/>
                </a:solidFill>
                <a:latin typeface="Arial"/>
                <a:ea typeface="Arial"/>
                <a:cs typeface="Arial"/>
                <a:sym typeface="Arial"/>
              </a:rPr>
              <a:t>Safe zones and Watchful Eyes: </a:t>
            </a:r>
            <a:endParaRPr sz="4000"/>
          </a:p>
          <a:p>
            <a:pPr indent="0" lvl="0" marL="0" marR="0" rtl="0" algn="ctr">
              <a:lnSpc>
                <a:spcPct val="120005"/>
              </a:lnSpc>
              <a:spcBef>
                <a:spcPts val="0"/>
              </a:spcBef>
              <a:spcAft>
                <a:spcPts val="0"/>
              </a:spcAft>
              <a:buNone/>
            </a:pPr>
            <a:r>
              <a:rPr b="1" i="0" lang="en-US" sz="4000" u="none" cap="none" strike="noStrike">
                <a:solidFill>
                  <a:srgbClr val="F10E01"/>
                </a:solidFill>
                <a:latin typeface="Arial"/>
                <a:ea typeface="Arial"/>
                <a:cs typeface="Arial"/>
                <a:sym typeface="Arial"/>
              </a:rPr>
              <a:t> Antimicrobial Stewardship and Antibiotic Policy </a:t>
            </a:r>
            <a:endParaRPr sz="4000"/>
          </a:p>
        </p:txBody>
      </p:sp>
      <p:sp>
        <p:nvSpPr>
          <p:cNvPr id="319" name="Google Shape;319;g382cda3296f_0_4"/>
          <p:cNvSpPr txBox="1"/>
          <p:nvPr/>
        </p:nvSpPr>
        <p:spPr>
          <a:xfrm>
            <a:off x="-1375455" y="7914239"/>
            <a:ext cx="8673600" cy="3124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Arial"/>
                <a:ea typeface="Arial"/>
                <a:cs typeface="Arial"/>
                <a:sym typeface="Arial"/>
              </a:rPr>
              <a:t>Name and Designation</a:t>
            </a:r>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t/>
            </a:r>
            <a:endParaRPr b="1" i="0" sz="3500" u="none" cap="none" strike="noStrike">
              <a:solidFill>
                <a:srgbClr val="000000"/>
              </a:solidFill>
              <a:latin typeface="Arial"/>
              <a:ea typeface="Arial"/>
              <a:cs typeface="Arial"/>
              <a:sym typeface="Arial"/>
            </a:endParaRPr>
          </a:p>
        </p:txBody>
      </p:sp>
      <p:sp>
        <p:nvSpPr>
          <p:cNvPr id="320" name="Google Shape;320;g382cda3296f_0_4"/>
          <p:cNvSpPr txBox="1"/>
          <p:nvPr/>
        </p:nvSpPr>
        <p:spPr>
          <a:xfrm>
            <a:off x="7729182" y="2675610"/>
            <a:ext cx="9321600" cy="6674700"/>
          </a:xfrm>
          <a:prstGeom prst="rect">
            <a:avLst/>
          </a:prstGeom>
          <a:noFill/>
          <a:ln>
            <a:noFill/>
          </a:ln>
        </p:spPr>
        <p:txBody>
          <a:bodyPr anchorCtr="0" anchor="t" bIns="0" lIns="0" spcFirstLastPara="1" rIns="0" wrap="square" tIns="0">
            <a:spAutoFit/>
          </a:bodyPr>
          <a:lstStyle/>
          <a:p>
            <a:pPr indent="0" lvl="0" marL="0" marR="0" rtl="0" algn="l">
              <a:lnSpc>
                <a:spcPct val="2743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274388"/>
              </a:lnSpc>
              <a:spcBef>
                <a:spcPts val="0"/>
              </a:spcBef>
              <a:spcAft>
                <a:spcPts val="0"/>
              </a:spcAft>
              <a:buNone/>
            </a:pPr>
            <a:r>
              <a:t/>
            </a:r>
            <a:endParaRPr sz="1800">
              <a:solidFill>
                <a:schemeClr val="dk1"/>
              </a:solidFill>
              <a:latin typeface="Calibri"/>
              <a:ea typeface="Calibri"/>
              <a:cs typeface="Calibri"/>
              <a:sym typeface="Calibri"/>
            </a:endParaRPr>
          </a:p>
          <a:p>
            <a:pPr indent="-403922" lvl="1" marL="820416" marR="0" rtl="0" algn="l">
              <a:lnSpc>
                <a:spcPct val="115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Antibiotic Policy and Stewardship</a:t>
            </a:r>
            <a:endParaRPr sz="3700"/>
          </a:p>
          <a:p>
            <a:pPr indent="0" lvl="0" marL="0" marR="0" rtl="0" algn="l">
              <a:lnSpc>
                <a:spcPct val="115000"/>
              </a:lnSpc>
              <a:spcBef>
                <a:spcPts val="0"/>
              </a:spcBef>
              <a:spcAft>
                <a:spcPts val="0"/>
              </a:spcAft>
              <a:buNone/>
            </a:pPr>
            <a:r>
              <a:t/>
            </a:r>
            <a:endParaRPr b="0" i="0" sz="3700" u="none" cap="none" strike="noStrike">
              <a:solidFill>
                <a:srgbClr val="000000"/>
              </a:solidFill>
              <a:latin typeface="Arial"/>
              <a:ea typeface="Arial"/>
              <a:cs typeface="Arial"/>
              <a:sym typeface="Arial"/>
            </a:endParaRPr>
          </a:p>
          <a:p>
            <a:pPr indent="-403922" lvl="1" marL="820416" marR="0" rtl="0" algn="l">
              <a:lnSpc>
                <a:spcPct val="115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Role of clinicians in reducing antibiotic use.</a:t>
            </a:r>
            <a:endParaRPr sz="3700"/>
          </a:p>
          <a:p>
            <a:pPr indent="0" lvl="0" marL="0" marR="0" rtl="0" algn="l">
              <a:lnSpc>
                <a:spcPct val="115000"/>
              </a:lnSpc>
              <a:spcBef>
                <a:spcPts val="0"/>
              </a:spcBef>
              <a:spcAft>
                <a:spcPts val="0"/>
              </a:spcAft>
              <a:buNone/>
            </a:pPr>
            <a:r>
              <a:t/>
            </a:r>
            <a:endParaRPr b="0" i="0" sz="3700" u="none" cap="none" strike="noStrike">
              <a:solidFill>
                <a:srgbClr val="000000"/>
              </a:solidFill>
              <a:latin typeface="Arial"/>
              <a:ea typeface="Arial"/>
              <a:cs typeface="Arial"/>
              <a:sym typeface="Arial"/>
            </a:endParaRPr>
          </a:p>
          <a:p>
            <a:pPr indent="-403922" lvl="1" marL="820416" marR="0" rtl="0" algn="l">
              <a:lnSpc>
                <a:spcPct val="115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Good prescription practices</a:t>
            </a:r>
            <a:endParaRPr sz="3700"/>
          </a:p>
          <a:p>
            <a:pPr indent="0" lvl="0" marL="0" marR="0" rtl="0" algn="l">
              <a:lnSpc>
                <a:spcPct val="115000"/>
              </a:lnSpc>
              <a:spcBef>
                <a:spcPts val="0"/>
              </a:spcBef>
              <a:spcAft>
                <a:spcPts val="0"/>
              </a:spcAft>
              <a:buNone/>
            </a:pPr>
            <a:r>
              <a:t/>
            </a:r>
            <a:endParaRPr b="0" i="0" sz="3700" u="none" cap="none" strike="noStrike">
              <a:solidFill>
                <a:srgbClr val="000000"/>
              </a:solidFill>
              <a:latin typeface="Arial"/>
              <a:ea typeface="Arial"/>
              <a:cs typeface="Arial"/>
              <a:sym typeface="Arial"/>
            </a:endParaRPr>
          </a:p>
          <a:p>
            <a:pPr indent="-403922" lvl="1" marL="820416" marR="0" rtl="0" algn="l">
              <a:lnSpc>
                <a:spcPct val="115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 AWARE classification</a:t>
            </a:r>
            <a:endParaRPr sz="3700"/>
          </a:p>
        </p:txBody>
      </p:sp>
      <p:sp>
        <p:nvSpPr>
          <p:cNvPr id="321" name="Google Shape;321;g382cda3296f_0_4"/>
          <p:cNvSpPr txBox="1"/>
          <p:nvPr/>
        </p:nvSpPr>
        <p:spPr>
          <a:xfrm>
            <a:off x="-1137688" y="487409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t>Photo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25" name="Shape 325"/>
        <p:cNvGrpSpPr/>
        <p:nvPr/>
      </p:nvGrpSpPr>
      <p:grpSpPr>
        <a:xfrm>
          <a:off x="0" y="0"/>
          <a:ext cx="0" cy="0"/>
          <a:chOff x="0" y="0"/>
          <a:chExt cx="0" cy="0"/>
        </a:xfrm>
      </p:grpSpPr>
      <p:sp>
        <p:nvSpPr>
          <p:cNvPr id="326" name="Google Shape;326;p18"/>
          <p:cNvSpPr/>
          <p:nvPr/>
        </p:nvSpPr>
        <p:spPr>
          <a:xfrm>
            <a:off x="-373457" y="-28575"/>
            <a:ext cx="19566866" cy="169466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a:off x="777822" y="1930454"/>
            <a:ext cx="5364431" cy="5966998"/>
          </a:xfrm>
          <a:custGeom>
            <a:rect b="b" l="l" r="r" t="t"/>
            <a:pathLst>
              <a:path extrusionOk="0" h="12400280" w="1114806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solidFill>
            <a:srgbClr val="000000">
              <a:alpha val="0"/>
            </a:srgbClr>
          </a:solidFill>
          <a:ln cap="sq" cmpd="sng" w="127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txBox="1"/>
          <p:nvPr/>
        </p:nvSpPr>
        <p:spPr>
          <a:xfrm>
            <a:off x="4701154" y="477397"/>
            <a:ext cx="7944743" cy="93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99" u="none" cap="none" strike="noStrike">
                <a:solidFill>
                  <a:srgbClr val="FFDE59"/>
                </a:solidFill>
                <a:latin typeface="Arial"/>
                <a:ea typeface="Arial"/>
                <a:cs typeface="Arial"/>
                <a:sym typeface="Arial"/>
                <a:extLst>
                  <a:ext uri="http://customooxmlschemas.google.com/">
                    <go:slidesCustomData xmlns:go="http://customooxmlschemas.google.com/" textRoundtripDataId="6"/>
                  </a:ext>
                </a:extLst>
              </a:rPr>
              <a:t>Interactive</a:t>
            </a:r>
            <a:r>
              <a:rPr b="1" i="0" lang="en-US" sz="6999" u="none" cap="none" strike="noStrike">
                <a:solidFill>
                  <a:srgbClr val="FFDE59"/>
                </a:solidFill>
                <a:latin typeface="Arial"/>
                <a:ea typeface="Arial"/>
                <a:cs typeface="Arial"/>
                <a:sym typeface="Arial"/>
              </a:rPr>
              <a:t> Lecture</a:t>
            </a:r>
            <a:endParaRPr/>
          </a:p>
        </p:txBody>
      </p:sp>
      <p:sp>
        <p:nvSpPr>
          <p:cNvPr id="329" name="Google Shape;329;p18"/>
          <p:cNvSpPr txBox="1"/>
          <p:nvPr/>
        </p:nvSpPr>
        <p:spPr>
          <a:xfrm>
            <a:off x="7055800" y="2460039"/>
            <a:ext cx="10658700" cy="15240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4500" u="none" cap="none" strike="noStrike">
                <a:solidFill>
                  <a:srgbClr val="F10E01"/>
                </a:solidFill>
                <a:latin typeface="Arial"/>
                <a:ea typeface="Arial"/>
                <a:cs typeface="Arial"/>
                <a:sym typeface="Arial"/>
              </a:rPr>
              <a:t>Clinical Battlefront: AMR challenges in Clinical Settings through case studies</a:t>
            </a:r>
            <a:endParaRPr sz="4500"/>
          </a:p>
        </p:txBody>
      </p:sp>
      <p:sp>
        <p:nvSpPr>
          <p:cNvPr id="330" name="Google Shape;330;p18"/>
          <p:cNvSpPr txBox="1"/>
          <p:nvPr/>
        </p:nvSpPr>
        <p:spPr>
          <a:xfrm>
            <a:off x="-1401513" y="789744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Arial"/>
                <a:ea typeface="Arial"/>
                <a:cs typeface="Arial"/>
                <a:sym typeface="Arial"/>
              </a:rPr>
              <a:t>Name and Designation</a:t>
            </a:r>
            <a:endParaRPr/>
          </a:p>
        </p:txBody>
      </p:sp>
      <p:sp>
        <p:nvSpPr>
          <p:cNvPr id="331" name="Google Shape;331;p18"/>
          <p:cNvSpPr txBox="1"/>
          <p:nvPr/>
        </p:nvSpPr>
        <p:spPr>
          <a:xfrm>
            <a:off x="7084425" y="4888325"/>
            <a:ext cx="10658700" cy="21051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US" sz="3799" u="none" cap="none" strike="noStrike">
                <a:solidFill>
                  <a:srgbClr val="000000"/>
                </a:solidFill>
                <a:latin typeface="Arial"/>
                <a:ea typeface="Arial"/>
                <a:cs typeface="Arial"/>
                <a:sym typeface="Arial"/>
              </a:rPr>
              <a:t>Challenges faced by Clinicians while treating patients with drug-resistant infections. </a:t>
            </a:r>
            <a:endParaRPr/>
          </a:p>
          <a:p>
            <a:pPr indent="0" lvl="0" marL="0" marR="0" rtl="0" algn="l">
              <a:lnSpc>
                <a:spcPct val="130007"/>
              </a:lnSpc>
              <a:spcBef>
                <a:spcPts val="0"/>
              </a:spcBef>
              <a:spcAft>
                <a:spcPts val="0"/>
              </a:spcAft>
              <a:buNone/>
            </a:pPr>
            <a:r>
              <a:t/>
            </a:r>
            <a:endParaRPr b="0" i="0" sz="3799" u="none" cap="none" strike="noStrike">
              <a:solidFill>
                <a:srgbClr val="000000"/>
              </a:solidFill>
              <a:latin typeface="Arial"/>
              <a:ea typeface="Arial"/>
              <a:cs typeface="Arial"/>
              <a:sym typeface="Arial"/>
            </a:endParaRPr>
          </a:p>
        </p:txBody>
      </p:sp>
      <p:sp>
        <p:nvSpPr>
          <p:cNvPr id="332" name="Google Shape;332;p18"/>
          <p:cNvSpPr txBox="1"/>
          <p:nvPr/>
        </p:nvSpPr>
        <p:spPr>
          <a:xfrm>
            <a:off x="-1137688" y="487409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t>Photo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36" name="Shape 336"/>
        <p:cNvGrpSpPr/>
        <p:nvPr/>
      </p:nvGrpSpPr>
      <p:grpSpPr>
        <a:xfrm>
          <a:off x="0" y="0"/>
          <a:ext cx="0" cy="0"/>
          <a:chOff x="0" y="0"/>
          <a:chExt cx="0" cy="0"/>
        </a:xfrm>
      </p:grpSpPr>
      <p:sp>
        <p:nvSpPr>
          <p:cNvPr id="337" name="Google Shape;337;g382cda3296f_0_15"/>
          <p:cNvSpPr/>
          <p:nvPr/>
        </p:nvSpPr>
        <p:spPr>
          <a:xfrm>
            <a:off x="-373457" y="-28575"/>
            <a:ext cx="19566900" cy="1694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82cda3296f_0_15"/>
          <p:cNvSpPr/>
          <p:nvPr/>
        </p:nvSpPr>
        <p:spPr>
          <a:xfrm>
            <a:off x="777822" y="1930454"/>
            <a:ext cx="5351069" cy="5952134"/>
          </a:xfrm>
          <a:custGeom>
            <a:rect b="b" l="l" r="r" t="t"/>
            <a:pathLst>
              <a:path extrusionOk="0" h="12400280" w="1114806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solidFill>
            <a:srgbClr val="000000">
              <a:alpha val="0"/>
            </a:srgbClr>
          </a:solidFill>
          <a:ln cap="sq" cmpd="sng" w="127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82cda3296f_0_15"/>
          <p:cNvSpPr txBox="1"/>
          <p:nvPr/>
        </p:nvSpPr>
        <p:spPr>
          <a:xfrm>
            <a:off x="4701154" y="477397"/>
            <a:ext cx="79446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999">
                <a:solidFill>
                  <a:srgbClr val="FFDE59"/>
                </a:solidFill>
              </a:rPr>
              <a:t>Guest</a:t>
            </a:r>
            <a:r>
              <a:rPr b="1" i="0" lang="en-US" sz="6999" u="none" cap="none" strike="noStrike">
                <a:solidFill>
                  <a:srgbClr val="FFDE59"/>
                </a:solidFill>
                <a:latin typeface="Arial"/>
                <a:ea typeface="Arial"/>
                <a:cs typeface="Arial"/>
                <a:sym typeface="Arial"/>
              </a:rPr>
              <a:t> Lecture</a:t>
            </a:r>
            <a:endParaRPr/>
          </a:p>
        </p:txBody>
      </p:sp>
      <p:sp>
        <p:nvSpPr>
          <p:cNvPr id="340" name="Google Shape;340;g382cda3296f_0_15"/>
          <p:cNvSpPr txBox="1"/>
          <p:nvPr/>
        </p:nvSpPr>
        <p:spPr>
          <a:xfrm>
            <a:off x="7055800" y="2460039"/>
            <a:ext cx="10658700" cy="24396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4500">
                <a:solidFill>
                  <a:srgbClr val="C51317"/>
                </a:solidFill>
              </a:rPr>
              <a:t>AMRpreneurs: Developing Diagnostic Tools for AMR/ Drug Discovery</a:t>
            </a:r>
            <a:endParaRPr sz="4500">
              <a:solidFill>
                <a:srgbClr val="C51317"/>
              </a:solidFill>
            </a:endParaRPr>
          </a:p>
          <a:p>
            <a:pPr indent="0" lvl="0" marL="0" marR="0" rtl="0" algn="ctr">
              <a:lnSpc>
                <a:spcPct val="120005"/>
              </a:lnSpc>
              <a:spcBef>
                <a:spcPts val="1200"/>
              </a:spcBef>
              <a:spcAft>
                <a:spcPts val="0"/>
              </a:spcAft>
              <a:buNone/>
            </a:pPr>
            <a:r>
              <a:t/>
            </a:r>
            <a:endParaRPr b="1" sz="4500">
              <a:solidFill>
                <a:srgbClr val="F10E01"/>
              </a:solidFill>
            </a:endParaRPr>
          </a:p>
        </p:txBody>
      </p:sp>
      <p:sp>
        <p:nvSpPr>
          <p:cNvPr id="341" name="Google Shape;341;g382cda3296f_0_15"/>
          <p:cNvSpPr txBox="1"/>
          <p:nvPr/>
        </p:nvSpPr>
        <p:spPr>
          <a:xfrm>
            <a:off x="-1401513" y="789744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Arial"/>
                <a:ea typeface="Arial"/>
                <a:cs typeface="Arial"/>
                <a:sym typeface="Arial"/>
              </a:rPr>
              <a:t>Name and Designation</a:t>
            </a:r>
            <a:endParaRPr/>
          </a:p>
        </p:txBody>
      </p:sp>
      <p:sp>
        <p:nvSpPr>
          <p:cNvPr id="342" name="Google Shape;342;g382cda3296f_0_15"/>
          <p:cNvSpPr txBox="1"/>
          <p:nvPr/>
        </p:nvSpPr>
        <p:spPr>
          <a:xfrm>
            <a:off x="7084425" y="4888325"/>
            <a:ext cx="10658700" cy="333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i="1" lang="en-US" sz="3500">
                <a:solidFill>
                  <a:schemeClr val="dk1"/>
                </a:solidFill>
              </a:rPr>
              <a:t>Development of Diagnostics tool kits, new antibiotics or alternatives to antibiotics or surveillance strategies to combat disease outbreaks.</a:t>
            </a:r>
            <a:endParaRPr i="1" sz="3500">
              <a:solidFill>
                <a:schemeClr val="dk1"/>
              </a:solidFill>
            </a:endParaRPr>
          </a:p>
          <a:p>
            <a:pPr indent="0" lvl="0" marL="0" marR="0" rtl="0" algn="l">
              <a:lnSpc>
                <a:spcPct val="130007"/>
              </a:lnSpc>
              <a:spcBef>
                <a:spcPts val="1000"/>
              </a:spcBef>
              <a:spcAft>
                <a:spcPts val="0"/>
              </a:spcAft>
              <a:buNone/>
            </a:pPr>
            <a:r>
              <a:t/>
            </a:r>
            <a:endParaRPr sz="3799"/>
          </a:p>
          <a:p>
            <a:pPr indent="0" lvl="0" marL="0" marR="0" rtl="0" algn="l">
              <a:lnSpc>
                <a:spcPct val="130007"/>
              </a:lnSpc>
              <a:spcBef>
                <a:spcPts val="0"/>
              </a:spcBef>
              <a:spcAft>
                <a:spcPts val="0"/>
              </a:spcAft>
              <a:buNone/>
            </a:pPr>
            <a:r>
              <a:t/>
            </a:r>
            <a:endParaRPr b="0" i="0" sz="3799" u="none" cap="none" strike="noStrike">
              <a:solidFill>
                <a:srgbClr val="000000"/>
              </a:solidFill>
              <a:latin typeface="Arial"/>
              <a:ea typeface="Arial"/>
              <a:cs typeface="Arial"/>
              <a:sym typeface="Arial"/>
            </a:endParaRPr>
          </a:p>
        </p:txBody>
      </p:sp>
      <p:sp>
        <p:nvSpPr>
          <p:cNvPr id="343" name="Google Shape;343;g382cda3296f_0_15"/>
          <p:cNvSpPr txBox="1"/>
          <p:nvPr/>
        </p:nvSpPr>
        <p:spPr>
          <a:xfrm>
            <a:off x="-1137688" y="4874095"/>
            <a:ext cx="89316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t>Photo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g377a658528b_0_27"/>
          <p:cNvPicPr preferRelativeResize="0"/>
          <p:nvPr/>
        </p:nvPicPr>
        <p:blipFill>
          <a:blip r:embed="rId3">
            <a:alphaModFix/>
          </a:blip>
          <a:stretch>
            <a:fillRect/>
          </a:stretch>
        </p:blipFill>
        <p:spPr>
          <a:xfrm>
            <a:off x="152400" y="152400"/>
            <a:ext cx="18135601" cy="100708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53" name="Shape 353"/>
        <p:cNvGrpSpPr/>
        <p:nvPr/>
      </p:nvGrpSpPr>
      <p:grpSpPr>
        <a:xfrm>
          <a:off x="0" y="0"/>
          <a:ext cx="0" cy="0"/>
          <a:chOff x="0" y="0"/>
          <a:chExt cx="0" cy="0"/>
        </a:xfrm>
      </p:grpSpPr>
      <p:sp>
        <p:nvSpPr>
          <p:cNvPr id="354" name="Google Shape;354;p19"/>
          <p:cNvSpPr/>
          <p:nvPr/>
        </p:nvSpPr>
        <p:spPr>
          <a:xfrm>
            <a:off x="0" y="-28575"/>
            <a:ext cx="18288000" cy="1694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12629529" y="3610546"/>
            <a:ext cx="5112983" cy="4461078"/>
          </a:xfrm>
          <a:custGeom>
            <a:rect b="b" l="l" r="r" t="t"/>
            <a:pathLst>
              <a:path extrusionOk="0" h="4461078" w="5112983">
                <a:moveTo>
                  <a:pt x="0" y="0"/>
                </a:moveTo>
                <a:lnTo>
                  <a:pt x="5112984" y="0"/>
                </a:lnTo>
                <a:lnTo>
                  <a:pt x="5112984" y="4461078"/>
                </a:lnTo>
                <a:lnTo>
                  <a:pt x="0" y="4461078"/>
                </a:lnTo>
                <a:lnTo>
                  <a:pt x="0" y="0"/>
                </a:lnTo>
                <a:close/>
              </a:path>
            </a:pathLst>
          </a:custGeom>
          <a:blipFill rotWithShape="1">
            <a:blip r:embed="rId3">
              <a:alphaModFix/>
            </a:blip>
            <a:stretch>
              <a:fillRect b="0" l="0" r="0" t="0"/>
            </a:stretch>
          </a:blipFill>
          <a:ln>
            <a:noFill/>
          </a:ln>
        </p:spPr>
      </p:sp>
      <p:sp>
        <p:nvSpPr>
          <p:cNvPr id="356" name="Google Shape;356;p19"/>
          <p:cNvSpPr/>
          <p:nvPr/>
        </p:nvSpPr>
        <p:spPr>
          <a:xfrm>
            <a:off x="7283708" y="3704599"/>
            <a:ext cx="4494031" cy="4827573"/>
          </a:xfrm>
          <a:custGeom>
            <a:rect b="b" l="l" r="r" t="t"/>
            <a:pathLst>
              <a:path extrusionOk="0" h="4827573" w="4494031">
                <a:moveTo>
                  <a:pt x="0" y="0"/>
                </a:moveTo>
                <a:lnTo>
                  <a:pt x="4494031" y="0"/>
                </a:lnTo>
                <a:lnTo>
                  <a:pt x="4494031" y="4827573"/>
                </a:lnTo>
                <a:lnTo>
                  <a:pt x="0" y="4827573"/>
                </a:lnTo>
                <a:lnTo>
                  <a:pt x="0" y="0"/>
                </a:lnTo>
                <a:close/>
              </a:path>
            </a:pathLst>
          </a:custGeom>
          <a:blipFill rotWithShape="1">
            <a:blip r:embed="rId4">
              <a:alphaModFix/>
            </a:blip>
            <a:stretch>
              <a:fillRect b="0" l="0" r="0" t="0"/>
            </a:stretch>
          </a:blipFill>
          <a:ln>
            <a:noFill/>
          </a:ln>
        </p:spPr>
      </p:sp>
      <p:sp>
        <p:nvSpPr>
          <p:cNvPr id="357" name="Google Shape;357;p19"/>
          <p:cNvSpPr/>
          <p:nvPr/>
        </p:nvSpPr>
        <p:spPr>
          <a:xfrm>
            <a:off x="1270751" y="4060985"/>
            <a:ext cx="4856176" cy="4114800"/>
          </a:xfrm>
          <a:custGeom>
            <a:rect b="b" l="l" r="r" t="t"/>
            <a:pathLst>
              <a:path extrusionOk="0" h="4114800" w="4856176">
                <a:moveTo>
                  <a:pt x="0" y="0"/>
                </a:moveTo>
                <a:lnTo>
                  <a:pt x="4856176" y="0"/>
                </a:lnTo>
                <a:lnTo>
                  <a:pt x="4856176" y="4114800"/>
                </a:lnTo>
                <a:lnTo>
                  <a:pt x="0" y="4114800"/>
                </a:lnTo>
                <a:lnTo>
                  <a:pt x="0" y="0"/>
                </a:lnTo>
                <a:close/>
              </a:path>
            </a:pathLst>
          </a:custGeom>
          <a:blipFill rotWithShape="1">
            <a:blip r:embed="rId5">
              <a:alphaModFix/>
            </a:blip>
            <a:stretch>
              <a:fillRect b="0" l="0" r="0" t="0"/>
            </a:stretch>
          </a:blipFill>
          <a:ln>
            <a:noFill/>
          </a:ln>
        </p:spPr>
      </p:sp>
      <p:sp>
        <p:nvSpPr>
          <p:cNvPr id="358" name="Google Shape;358;p19"/>
          <p:cNvSpPr txBox="1"/>
          <p:nvPr/>
        </p:nvSpPr>
        <p:spPr>
          <a:xfrm>
            <a:off x="176366" y="458347"/>
            <a:ext cx="179505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600" u="none" cap="none" strike="noStrike">
                <a:solidFill>
                  <a:srgbClr val="FFDE59"/>
                </a:solidFill>
                <a:latin typeface="Arial"/>
                <a:ea typeface="Arial"/>
                <a:cs typeface="Arial"/>
                <a:sym typeface="Arial"/>
              </a:rPr>
              <a:t>Code Red - The Prescription Challenge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BDB"/>
        </a:solidFill>
      </p:bgPr>
    </p:bg>
    <p:spTree>
      <p:nvGrpSpPr>
        <p:cNvPr id="362" name="Shape 362"/>
        <p:cNvGrpSpPr/>
        <p:nvPr/>
      </p:nvGrpSpPr>
      <p:grpSpPr>
        <a:xfrm>
          <a:off x="0" y="0"/>
          <a:ext cx="0" cy="0"/>
          <a:chOff x="0" y="0"/>
          <a:chExt cx="0" cy="0"/>
        </a:xfrm>
      </p:grpSpPr>
      <p:sp>
        <p:nvSpPr>
          <p:cNvPr id="363" name="Google Shape;363;p20"/>
          <p:cNvSpPr/>
          <p:nvPr/>
        </p:nvSpPr>
        <p:spPr>
          <a:xfrm>
            <a:off x="0" y="-28575"/>
            <a:ext cx="18430200" cy="1694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0"/>
          <p:cNvSpPr/>
          <p:nvPr/>
        </p:nvSpPr>
        <p:spPr>
          <a:xfrm>
            <a:off x="2313244" y="3428989"/>
            <a:ext cx="5417890" cy="4693247"/>
          </a:xfrm>
          <a:custGeom>
            <a:rect b="b" l="l" r="r" t="t"/>
            <a:pathLst>
              <a:path extrusionOk="0" h="4693247" w="5417890">
                <a:moveTo>
                  <a:pt x="0" y="0"/>
                </a:moveTo>
                <a:lnTo>
                  <a:pt x="5417890" y="0"/>
                </a:lnTo>
                <a:lnTo>
                  <a:pt x="5417890" y="4693248"/>
                </a:lnTo>
                <a:lnTo>
                  <a:pt x="0" y="4693248"/>
                </a:lnTo>
                <a:lnTo>
                  <a:pt x="0" y="0"/>
                </a:lnTo>
                <a:close/>
              </a:path>
            </a:pathLst>
          </a:custGeom>
          <a:blipFill rotWithShape="1">
            <a:blip r:embed="rId3">
              <a:alphaModFix/>
            </a:blip>
            <a:stretch>
              <a:fillRect b="0" l="0" r="0" t="0"/>
            </a:stretch>
          </a:blipFill>
          <a:ln>
            <a:noFill/>
          </a:ln>
        </p:spPr>
      </p:sp>
      <p:sp>
        <p:nvSpPr>
          <p:cNvPr id="365" name="Google Shape;365;p20"/>
          <p:cNvSpPr/>
          <p:nvPr/>
        </p:nvSpPr>
        <p:spPr>
          <a:xfrm>
            <a:off x="8883761" y="3310288"/>
            <a:ext cx="7033846" cy="4114800"/>
          </a:xfrm>
          <a:custGeom>
            <a:rect b="b" l="l" r="r" t="t"/>
            <a:pathLst>
              <a:path extrusionOk="0" h="4114800" w="7033846">
                <a:moveTo>
                  <a:pt x="0" y="0"/>
                </a:moveTo>
                <a:lnTo>
                  <a:pt x="7033846" y="0"/>
                </a:lnTo>
                <a:lnTo>
                  <a:pt x="7033846" y="4114800"/>
                </a:lnTo>
                <a:lnTo>
                  <a:pt x="0" y="4114800"/>
                </a:lnTo>
                <a:lnTo>
                  <a:pt x="0" y="0"/>
                </a:lnTo>
                <a:close/>
              </a:path>
            </a:pathLst>
          </a:custGeom>
          <a:blipFill rotWithShape="1">
            <a:blip r:embed="rId4">
              <a:alphaModFix/>
            </a:blip>
            <a:stretch>
              <a:fillRect b="0" l="0" r="0" t="0"/>
            </a:stretch>
          </a:blipFill>
          <a:ln>
            <a:noFill/>
          </a:ln>
        </p:spPr>
      </p:sp>
      <p:sp>
        <p:nvSpPr>
          <p:cNvPr id="366" name="Google Shape;366;p20"/>
          <p:cNvSpPr txBox="1"/>
          <p:nvPr/>
        </p:nvSpPr>
        <p:spPr>
          <a:xfrm>
            <a:off x="4371861" y="477397"/>
            <a:ext cx="8107349" cy="93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99" u="none" cap="none" strike="noStrike">
                <a:solidFill>
                  <a:srgbClr val="FFDE59"/>
                </a:solidFill>
                <a:latin typeface="Arial"/>
                <a:ea typeface="Arial"/>
                <a:cs typeface="Arial"/>
                <a:sym typeface="Arial"/>
              </a:rPr>
              <a:t>AMR Battle Bingo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370" name="Shape 370"/>
        <p:cNvGrpSpPr/>
        <p:nvPr/>
      </p:nvGrpSpPr>
      <p:grpSpPr>
        <a:xfrm>
          <a:off x="0" y="0"/>
          <a:ext cx="0" cy="0"/>
          <a:chOff x="0" y="0"/>
          <a:chExt cx="0" cy="0"/>
        </a:xfrm>
      </p:grpSpPr>
      <p:sp>
        <p:nvSpPr>
          <p:cNvPr id="371" name="Google Shape;371;p21"/>
          <p:cNvSpPr/>
          <p:nvPr/>
        </p:nvSpPr>
        <p:spPr>
          <a:xfrm>
            <a:off x="0" y="-28575"/>
            <a:ext cx="18288000" cy="1694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
          <p:cNvSpPr/>
          <p:nvPr/>
        </p:nvSpPr>
        <p:spPr>
          <a:xfrm>
            <a:off x="4867841" y="1864844"/>
            <a:ext cx="6507099" cy="4348911"/>
          </a:xfrm>
          <a:custGeom>
            <a:rect b="b" l="l" r="r" t="t"/>
            <a:pathLst>
              <a:path extrusionOk="0" h="4348911" w="6507099">
                <a:moveTo>
                  <a:pt x="0" y="0"/>
                </a:moveTo>
                <a:lnTo>
                  <a:pt x="6507100" y="0"/>
                </a:lnTo>
                <a:lnTo>
                  <a:pt x="6507100" y="4348911"/>
                </a:lnTo>
                <a:lnTo>
                  <a:pt x="0" y="4348911"/>
                </a:lnTo>
                <a:lnTo>
                  <a:pt x="0" y="0"/>
                </a:lnTo>
                <a:close/>
              </a:path>
            </a:pathLst>
          </a:custGeom>
          <a:blipFill rotWithShape="1">
            <a:blip r:embed="rId3">
              <a:alphaModFix/>
            </a:blip>
            <a:stretch>
              <a:fillRect b="0" l="0" r="0" t="0"/>
            </a:stretch>
          </a:blipFill>
          <a:ln>
            <a:noFill/>
          </a:ln>
        </p:spPr>
      </p:sp>
      <p:sp>
        <p:nvSpPr>
          <p:cNvPr id="373" name="Google Shape;373;p21"/>
          <p:cNvSpPr txBox="1"/>
          <p:nvPr/>
        </p:nvSpPr>
        <p:spPr>
          <a:xfrm>
            <a:off x="4572002" y="280125"/>
            <a:ext cx="90294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99" u="none" cap="none" strike="noStrike">
                <a:solidFill>
                  <a:srgbClr val="FFDE59"/>
                </a:solidFill>
                <a:latin typeface="Arial"/>
                <a:ea typeface="Arial"/>
                <a:cs typeface="Arial"/>
                <a:sym typeface="Arial"/>
              </a:rPr>
              <a:t>Lets play KAHOOT</a:t>
            </a:r>
            <a:endParaRPr/>
          </a:p>
        </p:txBody>
      </p:sp>
      <p:sp>
        <p:nvSpPr>
          <p:cNvPr id="374" name="Google Shape;374;p21"/>
          <p:cNvSpPr txBox="1"/>
          <p:nvPr/>
        </p:nvSpPr>
        <p:spPr>
          <a:xfrm>
            <a:off x="1431749" y="4238558"/>
            <a:ext cx="15956400" cy="5906400"/>
          </a:xfrm>
          <a:prstGeom prst="rect">
            <a:avLst/>
          </a:prstGeom>
          <a:noFill/>
          <a:ln>
            <a:noFill/>
          </a:ln>
        </p:spPr>
        <p:txBody>
          <a:bodyPr anchorCtr="0" anchor="t" bIns="0" lIns="0" spcFirstLastPara="1" rIns="0" wrap="square" tIns="0">
            <a:spAutoFit/>
          </a:bodyPr>
          <a:lstStyle/>
          <a:p>
            <a:pPr indent="0" lvl="0" marL="0" marR="0" rtl="0" algn="l">
              <a:lnSpc>
                <a:spcPct val="27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27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27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27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30007"/>
              </a:lnSpc>
              <a:spcBef>
                <a:spcPts val="0"/>
              </a:spcBef>
              <a:spcAft>
                <a:spcPts val="0"/>
              </a:spcAft>
              <a:buNone/>
            </a:pPr>
            <a:r>
              <a:rPr b="0" i="0" lang="en-US" sz="3799" u="none" cap="none" strike="noStrike">
                <a:solidFill>
                  <a:srgbClr val="000000"/>
                </a:solidFill>
                <a:latin typeface="Arial"/>
                <a:ea typeface="Arial"/>
                <a:cs typeface="Arial"/>
                <a:sym typeface="Arial"/>
              </a:rPr>
              <a:t>DIVIDED INTO TEAM and EACH TEAM LOGIN WITH THE GAME PIN at www.kahoot.it</a:t>
            </a:r>
            <a:endParaRPr/>
          </a:p>
          <a:p>
            <a:pPr indent="0" lvl="0" marL="0" marR="0" rtl="0" algn="l">
              <a:lnSpc>
                <a:spcPct val="130007"/>
              </a:lnSpc>
              <a:spcBef>
                <a:spcPts val="0"/>
              </a:spcBef>
              <a:spcAft>
                <a:spcPts val="0"/>
              </a:spcAft>
              <a:buNone/>
            </a:pPr>
            <a:r>
              <a:t/>
            </a:r>
            <a:endParaRPr b="0" i="0" sz="3799" u="none" cap="none" strike="noStrike">
              <a:solidFill>
                <a:srgbClr val="000000"/>
              </a:solidFill>
              <a:latin typeface="Arial"/>
              <a:ea typeface="Arial"/>
              <a:cs typeface="Arial"/>
              <a:sym typeface="Arial"/>
            </a:endParaRPr>
          </a:p>
          <a:p>
            <a:pPr indent="0" lvl="0" marL="0" marR="0" rtl="0" algn="l">
              <a:lnSpc>
                <a:spcPct val="130007"/>
              </a:lnSpc>
              <a:spcBef>
                <a:spcPts val="0"/>
              </a:spcBef>
              <a:spcAft>
                <a:spcPts val="0"/>
              </a:spcAft>
              <a:buNone/>
            </a:pPr>
            <a:r>
              <a:t/>
            </a:r>
            <a:endParaRPr b="0" i="0" sz="3799"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3"/>
          <p:cNvSpPr/>
          <p:nvPr/>
        </p:nvSpPr>
        <p:spPr>
          <a:xfrm>
            <a:off x="3031987" y="587054"/>
            <a:ext cx="11009498" cy="3426695"/>
          </a:xfrm>
          <a:custGeom>
            <a:rect b="b" l="l" r="r" t="t"/>
            <a:pathLst>
              <a:path extrusionOk="0" h="3426695" w="11009498">
                <a:moveTo>
                  <a:pt x="0" y="0"/>
                </a:moveTo>
                <a:lnTo>
                  <a:pt x="11009498" y="0"/>
                </a:lnTo>
                <a:lnTo>
                  <a:pt x="11009498" y="3426695"/>
                </a:lnTo>
                <a:lnTo>
                  <a:pt x="0" y="3426695"/>
                </a:lnTo>
                <a:lnTo>
                  <a:pt x="0" y="0"/>
                </a:lnTo>
                <a:close/>
              </a:path>
            </a:pathLst>
          </a:custGeom>
          <a:blipFill rotWithShape="1">
            <a:blip r:embed="rId3">
              <a:alphaModFix/>
            </a:blip>
            <a:stretch>
              <a:fillRect b="-59606" l="0" r="0" t="-80547"/>
            </a:stretch>
          </a:blipFill>
          <a:ln>
            <a:noFill/>
          </a:ln>
        </p:spPr>
      </p:sp>
      <p:grpSp>
        <p:nvGrpSpPr>
          <p:cNvPr id="380" name="Google Shape;380;p23"/>
          <p:cNvGrpSpPr/>
          <p:nvPr/>
        </p:nvGrpSpPr>
        <p:grpSpPr>
          <a:xfrm>
            <a:off x="479166" y="4857450"/>
            <a:ext cx="17329667" cy="4043457"/>
            <a:chOff x="0" y="-38100"/>
            <a:chExt cx="4564192" cy="1064943"/>
          </a:xfrm>
        </p:grpSpPr>
        <p:sp>
          <p:nvSpPr>
            <p:cNvPr id="381" name="Google Shape;381;p23"/>
            <p:cNvSpPr/>
            <p:nvPr/>
          </p:nvSpPr>
          <p:spPr>
            <a:xfrm>
              <a:off x="0" y="0"/>
              <a:ext cx="4564192" cy="1026843"/>
            </a:xfrm>
            <a:custGeom>
              <a:rect b="b" l="l" r="r" t="t"/>
              <a:pathLst>
                <a:path extrusionOk="0" h="1026843" w="4564192">
                  <a:moveTo>
                    <a:pt x="0" y="0"/>
                  </a:moveTo>
                  <a:lnTo>
                    <a:pt x="4564192" y="0"/>
                  </a:lnTo>
                  <a:lnTo>
                    <a:pt x="4564192" y="1026843"/>
                  </a:lnTo>
                  <a:lnTo>
                    <a:pt x="0" y="1026843"/>
                  </a:lnTo>
                  <a:close/>
                </a:path>
              </a:pathLst>
            </a:custGeom>
            <a:solidFill>
              <a:srgbClr val="004AAD"/>
            </a:solidFill>
            <a:ln>
              <a:noFill/>
            </a:ln>
          </p:spPr>
        </p:sp>
        <p:sp>
          <p:nvSpPr>
            <p:cNvPr id="382" name="Google Shape;382;p23"/>
            <p:cNvSpPr txBox="1"/>
            <p:nvPr/>
          </p:nvSpPr>
          <p:spPr>
            <a:xfrm>
              <a:off x="0" y="-38100"/>
              <a:ext cx="4564192" cy="10649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3"/>
          <p:cNvGrpSpPr/>
          <p:nvPr/>
        </p:nvGrpSpPr>
        <p:grpSpPr>
          <a:xfrm>
            <a:off x="734353" y="5338524"/>
            <a:ext cx="16230600" cy="3259864"/>
            <a:chOff x="0" y="-38100"/>
            <a:chExt cx="4274726" cy="858565"/>
          </a:xfrm>
        </p:grpSpPr>
        <p:sp>
          <p:nvSpPr>
            <p:cNvPr id="384" name="Google Shape;384;p23"/>
            <p:cNvSpPr/>
            <p:nvPr/>
          </p:nvSpPr>
          <p:spPr>
            <a:xfrm>
              <a:off x="0" y="0"/>
              <a:ext cx="4274726" cy="820465"/>
            </a:xfrm>
            <a:custGeom>
              <a:rect b="b" l="l" r="r" t="t"/>
              <a:pathLst>
                <a:path extrusionOk="0" h="820465" w="4274726">
                  <a:moveTo>
                    <a:pt x="0" y="0"/>
                  </a:moveTo>
                  <a:lnTo>
                    <a:pt x="4274726" y="0"/>
                  </a:lnTo>
                  <a:lnTo>
                    <a:pt x="4274726" y="820465"/>
                  </a:lnTo>
                  <a:lnTo>
                    <a:pt x="0" y="820465"/>
                  </a:lnTo>
                  <a:close/>
                </a:path>
              </a:pathLst>
            </a:custGeom>
            <a:solidFill>
              <a:srgbClr val="FFFFFF"/>
            </a:solidFill>
            <a:ln>
              <a:noFill/>
            </a:ln>
          </p:spPr>
        </p:sp>
        <p:sp>
          <p:nvSpPr>
            <p:cNvPr id="385" name="Google Shape;385;p23"/>
            <p:cNvSpPr txBox="1"/>
            <p:nvPr/>
          </p:nvSpPr>
          <p:spPr>
            <a:xfrm>
              <a:off x="0" y="-38100"/>
              <a:ext cx="4274726" cy="8585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3"/>
          <p:cNvSpPr/>
          <p:nvPr/>
        </p:nvSpPr>
        <p:spPr>
          <a:xfrm>
            <a:off x="0" y="290745"/>
            <a:ext cx="4058222" cy="4114800"/>
          </a:xfrm>
          <a:custGeom>
            <a:rect b="b" l="l" r="r" t="t"/>
            <a:pathLst>
              <a:path extrusionOk="0" h="4114800" w="4058222">
                <a:moveTo>
                  <a:pt x="0" y="0"/>
                </a:moveTo>
                <a:lnTo>
                  <a:pt x="4058222" y="0"/>
                </a:lnTo>
                <a:lnTo>
                  <a:pt x="4058222" y="4114800"/>
                </a:lnTo>
                <a:lnTo>
                  <a:pt x="0" y="4114800"/>
                </a:lnTo>
                <a:lnTo>
                  <a:pt x="0" y="0"/>
                </a:lnTo>
                <a:close/>
              </a:path>
            </a:pathLst>
          </a:custGeom>
          <a:blipFill rotWithShape="1">
            <a:blip r:embed="rId4">
              <a:alphaModFix/>
            </a:blip>
            <a:stretch>
              <a:fillRect b="0" l="0" r="0" t="0"/>
            </a:stretch>
          </a:blipFill>
          <a:ln>
            <a:noFill/>
          </a:ln>
        </p:spPr>
      </p:sp>
      <p:sp>
        <p:nvSpPr>
          <p:cNvPr id="387" name="Google Shape;387;p23"/>
          <p:cNvSpPr/>
          <p:nvPr/>
        </p:nvSpPr>
        <p:spPr>
          <a:xfrm>
            <a:off x="14077479" y="23074"/>
            <a:ext cx="3358706" cy="4114800"/>
          </a:xfrm>
          <a:custGeom>
            <a:rect b="b" l="l" r="r" t="t"/>
            <a:pathLst>
              <a:path extrusionOk="0" h="4114800" w="3358706">
                <a:moveTo>
                  <a:pt x="0" y="0"/>
                </a:moveTo>
                <a:lnTo>
                  <a:pt x="3358706" y="0"/>
                </a:lnTo>
                <a:lnTo>
                  <a:pt x="3358706" y="4114800"/>
                </a:lnTo>
                <a:lnTo>
                  <a:pt x="0" y="4114800"/>
                </a:lnTo>
                <a:lnTo>
                  <a:pt x="0" y="0"/>
                </a:lnTo>
                <a:close/>
              </a:path>
            </a:pathLst>
          </a:custGeom>
          <a:blipFill rotWithShape="1">
            <a:blip r:embed="rId5">
              <a:alphaModFix/>
            </a:blip>
            <a:stretch>
              <a:fillRect b="0" l="0" r="0" t="0"/>
            </a:stretch>
          </a:blipFill>
          <a:ln>
            <a:noFill/>
          </a:ln>
        </p:spPr>
      </p:sp>
      <p:sp>
        <p:nvSpPr>
          <p:cNvPr id="388" name="Google Shape;388;p23"/>
          <p:cNvSpPr txBox="1"/>
          <p:nvPr/>
        </p:nvSpPr>
        <p:spPr>
          <a:xfrm>
            <a:off x="278641" y="5570766"/>
            <a:ext cx="16819294" cy="2787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FF3131"/>
                </a:solidFill>
                <a:latin typeface="Arial"/>
                <a:ea typeface="Arial"/>
                <a:cs typeface="Arial"/>
                <a:sym typeface="Arial"/>
              </a:rPr>
              <a:t>The Resistance Riddle: </a:t>
            </a:r>
            <a:endParaRPr/>
          </a:p>
          <a:p>
            <a:pPr indent="0" lvl="0" marL="0" marR="0" rtl="0" algn="ctr">
              <a:lnSpc>
                <a:spcPct val="140000"/>
              </a:lnSpc>
              <a:spcBef>
                <a:spcPts val="0"/>
              </a:spcBef>
              <a:spcAft>
                <a:spcPts val="0"/>
              </a:spcAft>
              <a:buNone/>
            </a:pPr>
            <a:r>
              <a:rPr b="1" i="0" lang="en-US" sz="8000" u="none" cap="none" strike="noStrike">
                <a:solidFill>
                  <a:srgbClr val="FF3131"/>
                </a:solidFill>
                <a:latin typeface="Arial"/>
                <a:ea typeface="Arial"/>
                <a:cs typeface="Arial"/>
                <a:sym typeface="Arial"/>
              </a:rPr>
              <a:t>Breaking the AMR Code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grpSp>
        <p:nvGrpSpPr>
          <p:cNvPr id="393" name="Google Shape;393;p24"/>
          <p:cNvGrpSpPr/>
          <p:nvPr/>
        </p:nvGrpSpPr>
        <p:grpSpPr>
          <a:xfrm>
            <a:off x="479166" y="1005066"/>
            <a:ext cx="17127961" cy="8418854"/>
            <a:chOff x="0" y="-38100"/>
            <a:chExt cx="4511068" cy="2217311"/>
          </a:xfrm>
        </p:grpSpPr>
        <p:sp>
          <p:nvSpPr>
            <p:cNvPr id="394" name="Google Shape;394;p24"/>
            <p:cNvSpPr/>
            <p:nvPr/>
          </p:nvSpPr>
          <p:spPr>
            <a:xfrm>
              <a:off x="0" y="0"/>
              <a:ext cx="4511068" cy="2179211"/>
            </a:xfrm>
            <a:custGeom>
              <a:rect b="b" l="l" r="r" t="t"/>
              <a:pathLst>
                <a:path extrusionOk="0" h="2179211" w="4511068">
                  <a:moveTo>
                    <a:pt x="0" y="0"/>
                  </a:moveTo>
                  <a:lnTo>
                    <a:pt x="4511068" y="0"/>
                  </a:lnTo>
                  <a:lnTo>
                    <a:pt x="4511068" y="2179211"/>
                  </a:lnTo>
                  <a:lnTo>
                    <a:pt x="0" y="2179211"/>
                  </a:lnTo>
                  <a:close/>
                </a:path>
              </a:pathLst>
            </a:custGeom>
            <a:solidFill>
              <a:srgbClr val="C51317"/>
            </a:solidFill>
            <a:ln>
              <a:noFill/>
            </a:ln>
          </p:spPr>
        </p:sp>
        <p:sp>
          <p:nvSpPr>
            <p:cNvPr id="395" name="Google Shape;395;p24"/>
            <p:cNvSpPr txBox="1"/>
            <p:nvPr/>
          </p:nvSpPr>
          <p:spPr>
            <a:xfrm>
              <a:off x="0" y="-38100"/>
              <a:ext cx="4511068" cy="22173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24"/>
          <p:cNvGrpSpPr/>
          <p:nvPr/>
        </p:nvGrpSpPr>
        <p:grpSpPr>
          <a:xfrm>
            <a:off x="826994" y="1451742"/>
            <a:ext cx="16210429" cy="7343966"/>
            <a:chOff x="0" y="-38100"/>
            <a:chExt cx="4269413" cy="1934213"/>
          </a:xfrm>
        </p:grpSpPr>
        <p:sp>
          <p:nvSpPr>
            <p:cNvPr id="397" name="Google Shape;397;p24"/>
            <p:cNvSpPr/>
            <p:nvPr/>
          </p:nvSpPr>
          <p:spPr>
            <a:xfrm>
              <a:off x="0" y="0"/>
              <a:ext cx="4269413" cy="1896113"/>
            </a:xfrm>
            <a:custGeom>
              <a:rect b="b" l="l" r="r" t="t"/>
              <a:pathLst>
                <a:path extrusionOk="0" h="1896113" w="4269413">
                  <a:moveTo>
                    <a:pt x="0" y="0"/>
                  </a:moveTo>
                  <a:lnTo>
                    <a:pt x="4269413" y="0"/>
                  </a:lnTo>
                  <a:lnTo>
                    <a:pt x="4269413" y="1896113"/>
                  </a:lnTo>
                  <a:lnTo>
                    <a:pt x="0" y="1896113"/>
                  </a:lnTo>
                  <a:close/>
                </a:path>
              </a:pathLst>
            </a:custGeom>
            <a:solidFill>
              <a:srgbClr val="FFFFFF"/>
            </a:solidFill>
            <a:ln>
              <a:noFill/>
            </a:ln>
          </p:spPr>
        </p:sp>
        <p:sp>
          <p:nvSpPr>
            <p:cNvPr id="398" name="Google Shape;398;p24"/>
            <p:cNvSpPr txBox="1"/>
            <p:nvPr/>
          </p:nvSpPr>
          <p:spPr>
            <a:xfrm>
              <a:off x="0" y="-38100"/>
              <a:ext cx="4269413" cy="19342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4"/>
          <p:cNvSpPr txBox="1"/>
          <p:nvPr/>
        </p:nvSpPr>
        <p:spPr>
          <a:xfrm>
            <a:off x="1148165" y="1829683"/>
            <a:ext cx="15568200" cy="6123000"/>
          </a:xfrm>
          <a:prstGeom prst="rect">
            <a:avLst/>
          </a:prstGeom>
          <a:noFill/>
          <a:ln>
            <a:noFill/>
          </a:ln>
        </p:spPr>
        <p:txBody>
          <a:bodyPr anchorCtr="0" anchor="t" bIns="0" lIns="0" spcFirstLastPara="1" rIns="0" wrap="square" tIns="0">
            <a:spAutoFit/>
          </a:bodyPr>
          <a:lstStyle/>
          <a:p>
            <a:pPr indent="0" lvl="0" marL="0" marR="0" rtl="0" algn="just">
              <a:lnSpc>
                <a:spcPct val="201000"/>
              </a:lnSpc>
              <a:spcBef>
                <a:spcPts val="0"/>
              </a:spcBef>
              <a:spcAft>
                <a:spcPts val="0"/>
              </a:spcAft>
              <a:buNone/>
            </a:pPr>
            <a:r>
              <a:rPr b="1" i="1" lang="en-US" sz="3600" u="none" cap="none" strike="noStrike">
                <a:solidFill>
                  <a:srgbClr val="000000"/>
                </a:solidFill>
                <a:latin typeface="Arial"/>
                <a:ea typeface="Arial"/>
                <a:cs typeface="Arial"/>
                <a:sym typeface="Arial"/>
              </a:rPr>
              <a:t>The year is 2025, and a mysterious outbreak of antimicrobial-resistant infections has struck </a:t>
            </a:r>
            <a:r>
              <a:rPr b="1" i="1" lang="en-US" sz="3600"/>
              <a:t>St. Germs</a:t>
            </a:r>
            <a:r>
              <a:rPr b="1" i="1" lang="en-US" sz="3600" u="none" cap="none" strike="noStrike">
                <a:solidFill>
                  <a:srgbClr val="000000"/>
                </a:solidFill>
                <a:latin typeface="Arial"/>
                <a:ea typeface="Arial"/>
                <a:cs typeface="Arial"/>
                <a:sym typeface="Arial"/>
              </a:rPr>
              <a:t> General Hospital. ICU patients are succumbing to infections, the pathogen spread is uncontrolled, and panic is mounting. You are a team of infectious disease experts tasked with unraveling the mystery, containing the outbreak, and developing a plan to stop the rise of AMR.</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8" name="Shape 108"/>
        <p:cNvGrpSpPr/>
        <p:nvPr/>
      </p:nvGrpSpPr>
      <p:grpSpPr>
        <a:xfrm>
          <a:off x="0" y="0"/>
          <a:ext cx="0" cy="0"/>
          <a:chOff x="0" y="0"/>
          <a:chExt cx="0" cy="0"/>
        </a:xfrm>
      </p:grpSpPr>
      <p:sp>
        <p:nvSpPr>
          <p:cNvPr id="109" name="Google Shape;109;g3747afbba41_0_0"/>
          <p:cNvSpPr/>
          <p:nvPr/>
        </p:nvSpPr>
        <p:spPr>
          <a:xfrm>
            <a:off x="494550" y="2017774"/>
            <a:ext cx="17006400" cy="4838100"/>
          </a:xfrm>
          <a:prstGeom prst="roundRect">
            <a:avLst>
              <a:gd fmla="val 16667" name="adj"/>
            </a:avLst>
          </a:prstGeom>
          <a:solidFill>
            <a:srgbClr val="FFDD6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0" name="Google Shape;110;g3747afbba41_0_0"/>
          <p:cNvSpPr/>
          <p:nvPr/>
        </p:nvSpPr>
        <p:spPr>
          <a:xfrm>
            <a:off x="50" y="0"/>
            <a:ext cx="18288000" cy="1694700"/>
          </a:xfrm>
          <a:prstGeom prst="rect">
            <a:avLst/>
          </a:pr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747afbba41_0_0"/>
          <p:cNvSpPr txBox="1"/>
          <p:nvPr/>
        </p:nvSpPr>
        <p:spPr>
          <a:xfrm>
            <a:off x="0" y="435849"/>
            <a:ext cx="18288000" cy="104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800" u="none" cap="none" strike="noStrike">
                <a:solidFill>
                  <a:srgbClr val="FFDE59"/>
                </a:solidFill>
                <a:latin typeface="Arial"/>
                <a:ea typeface="Arial"/>
                <a:cs typeface="Arial"/>
                <a:sym typeface="Arial"/>
              </a:rPr>
              <a:t>General notes for the users of this </a:t>
            </a:r>
            <a:r>
              <a:rPr b="1" lang="en-US" sz="6800">
                <a:solidFill>
                  <a:srgbClr val="FFDE59"/>
                </a:solidFill>
              </a:rPr>
              <a:t>template</a:t>
            </a:r>
            <a:endParaRPr sz="6800"/>
          </a:p>
        </p:txBody>
      </p:sp>
      <p:sp>
        <p:nvSpPr>
          <p:cNvPr id="112" name="Google Shape;112;g3747afbba41_0_0"/>
          <p:cNvSpPr txBox="1"/>
          <p:nvPr/>
        </p:nvSpPr>
        <p:spPr>
          <a:xfrm>
            <a:off x="730474" y="2453718"/>
            <a:ext cx="16566900" cy="3925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500">
                <a:latin typeface="Poppins"/>
                <a:ea typeface="Poppins"/>
                <a:cs typeface="Poppins"/>
                <a:sym typeface="Poppins"/>
              </a:rPr>
              <a:t>Created by Superheroes Against Superbugs (SaS), this template provides a ready-to-use framework for a day-long interactive workshop with medical students, featuring suggested activities and expert talks.</a:t>
            </a:r>
            <a:r>
              <a:rPr i="0" lang="en-US" sz="2500" u="none" cap="none" strike="noStrike">
                <a:solidFill>
                  <a:srgbClr val="000000"/>
                </a:solidFill>
                <a:latin typeface="Poppins"/>
                <a:ea typeface="Poppins"/>
                <a:cs typeface="Poppins"/>
                <a:sym typeface="Poppins"/>
              </a:rPr>
              <a:t> </a:t>
            </a:r>
            <a:r>
              <a:rPr lang="en-US" sz="2500">
                <a:latin typeface="Poppins"/>
                <a:ea typeface="Poppins"/>
                <a:cs typeface="Poppins"/>
                <a:sym typeface="Poppins"/>
              </a:rPr>
              <a:t>The workshop content and format are suitable for medical students from the 2nd year onwards, including postgraduates and interns. Each element of the workshop has been piloted and refined through multiple sessions, ensuring it is effective and impactful for participa</a:t>
            </a:r>
            <a:r>
              <a:rPr lang="en-US" sz="2500">
                <a:latin typeface="Poppins"/>
                <a:ea typeface="Poppins"/>
                <a:cs typeface="Poppins"/>
                <a:sym typeface="Poppins"/>
              </a:rPr>
              <a:t>nt</a:t>
            </a:r>
            <a:r>
              <a:rPr lang="en-US" sz="2500">
                <a:latin typeface="Poppins"/>
                <a:ea typeface="Poppins"/>
                <a:cs typeface="Poppins"/>
                <a:sym typeface="Poppins"/>
              </a:rPr>
              <a:t>s. </a:t>
            </a:r>
            <a:r>
              <a:rPr lang="en-US" sz="2500">
                <a:solidFill>
                  <a:schemeClr val="dk1"/>
                </a:solidFill>
                <a:latin typeface="Poppins"/>
                <a:ea typeface="Poppins"/>
                <a:cs typeface="Poppins"/>
                <a:sym typeface="Poppins"/>
              </a:rPr>
              <a:t>To maximise engagement and learning, keep the workshop dynamic and participatory</a:t>
            </a:r>
            <a:r>
              <a:rPr lang="en-US" sz="2500">
                <a:latin typeface="Poppins"/>
                <a:ea typeface="Poppins"/>
                <a:cs typeface="Poppins"/>
                <a:sym typeface="Poppins"/>
              </a:rPr>
              <a:t>.</a:t>
            </a:r>
            <a:r>
              <a:rPr i="0" lang="en-US" sz="2500" u="none" cap="none" strike="noStrike">
                <a:solidFill>
                  <a:srgbClr val="000000"/>
                </a:solidFill>
                <a:latin typeface="Poppins"/>
                <a:ea typeface="Poppins"/>
                <a:cs typeface="Poppins"/>
                <a:sym typeface="Poppins"/>
              </a:rPr>
              <a:t> </a:t>
            </a:r>
            <a:r>
              <a:rPr i="0" lang="en-US" sz="2500" u="sng" cap="none" strike="noStrike">
                <a:solidFill>
                  <a:srgbClr val="000000"/>
                </a:solidFill>
                <a:latin typeface="Poppins"/>
                <a:ea typeface="Poppins"/>
                <a:cs typeface="Poppins"/>
                <a:sym typeface="Poppins"/>
              </a:rPr>
              <a:t>Each slide has notes for the workshop facilitator</a:t>
            </a:r>
            <a:r>
              <a:rPr i="0" lang="en-US" sz="2500" u="none" cap="none" strike="noStrike">
                <a:solidFill>
                  <a:srgbClr val="000000"/>
                </a:solidFill>
                <a:latin typeface="Poppins"/>
                <a:ea typeface="Poppins"/>
                <a:cs typeface="Poppins"/>
                <a:sym typeface="Poppins"/>
              </a:rPr>
              <a:t>. Refer to the agenda and activities provided on the </a:t>
            </a:r>
            <a:r>
              <a:rPr i="0" lang="en-US" sz="2500" u="sng" cap="none" strike="noStrike">
                <a:solidFill>
                  <a:srgbClr val="000000"/>
                </a:solidFill>
                <a:latin typeface="Poppins"/>
                <a:ea typeface="Poppins"/>
                <a:cs typeface="Poppins"/>
                <a:sym typeface="Poppins"/>
                <a:hlinkClick r:id="rId3">
                  <a:extLst>
                    <a:ext uri="{A12FA001-AC4F-418D-AE19-62706E023703}">
                      <ahyp:hlinkClr val="tx"/>
                    </a:ext>
                  </a:extLst>
                </a:hlinkClick>
              </a:rPr>
              <a:t>SaS website</a:t>
            </a:r>
            <a:r>
              <a:rPr i="0" lang="en-US" sz="2500" u="none" cap="none" strike="noStrike">
                <a:solidFill>
                  <a:srgbClr val="000000"/>
                </a:solidFill>
                <a:latin typeface="Poppins"/>
                <a:ea typeface="Poppins"/>
                <a:cs typeface="Poppins"/>
                <a:sym typeface="Poppins"/>
              </a:rPr>
              <a:t> to understand the optimal use of this deck. To explore any of the workshop topics in more detail, please refer to the</a:t>
            </a:r>
            <a:r>
              <a:rPr i="0" lang="en-US" sz="2500" u="sng" cap="none" strike="noStrike">
                <a:solidFill>
                  <a:srgbClr val="000000"/>
                </a:solidFill>
                <a:latin typeface="Poppins"/>
                <a:ea typeface="Poppins"/>
                <a:cs typeface="Poppins"/>
                <a:sym typeface="Poppins"/>
              </a:rPr>
              <a:t> AMR slide deck </a:t>
            </a:r>
            <a:r>
              <a:rPr i="0" lang="en-US" sz="2500" u="none" cap="none" strike="noStrike">
                <a:solidFill>
                  <a:srgbClr val="000000"/>
                </a:solidFill>
                <a:latin typeface="Poppins"/>
                <a:ea typeface="Poppins"/>
                <a:cs typeface="Poppins"/>
                <a:sym typeface="Poppins"/>
              </a:rPr>
              <a:t>available on our website.</a:t>
            </a:r>
            <a:endParaRPr i="0" sz="2500" u="none" cap="none" strike="noStrike">
              <a:solidFill>
                <a:srgbClr val="000000"/>
              </a:solidFill>
              <a:latin typeface="Poppins"/>
              <a:ea typeface="Poppins"/>
              <a:cs typeface="Poppins"/>
              <a:sym typeface="Poppins"/>
            </a:endParaRPr>
          </a:p>
        </p:txBody>
      </p:sp>
      <p:sp>
        <p:nvSpPr>
          <p:cNvPr id="113" name="Google Shape;113;g3747afbba41_0_0"/>
          <p:cNvSpPr txBox="1"/>
          <p:nvPr/>
        </p:nvSpPr>
        <p:spPr>
          <a:xfrm>
            <a:off x="494550" y="7013950"/>
            <a:ext cx="17006400" cy="287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en-US" sz="2500"/>
              <a:t>The AMR Frontline Workshop series for medical students was launched in partnership with the Alliance for Pathogen Surveillance Innovations–India (APSI-India) and supported by the Rockefeller Foundation. Around 27 workshops were held across medical colleges nationwide, and this format is a general template curated from that series. Our sincere thanks to APSI-India for partnering with us to bring these workshops to medical colleges across the country.</a:t>
            </a:r>
            <a:r>
              <a:rPr i="1" lang="en-US" sz="2500">
                <a:extLst>
                  <a:ext uri="http://customooxmlschemas.google.com/">
                    <go:slidesCustomData xmlns:go="http://customooxmlschemas.google.com/" textRoundtripDataId="0"/>
                  </a:ext>
                </a:extLst>
              </a:rPr>
              <a:t> </a:t>
            </a:r>
            <a:r>
              <a:rPr i="1" lang="en-US" sz="2500">
                <a:extLst>
                  <a:ext uri="http://customooxmlschemas.google.com/">
                    <go:slidesCustomData xmlns:go="http://customooxmlschemas.google.com/" textRoundtripDataId="1"/>
                  </a:ext>
                </a:extLst>
              </a:rPr>
              <a:t>Our heartfelt thanks to the expert speakers and medical student volunteers who played a key role in shaping the workshops - co-creating activities, reviewing content, and adding valuable perspectives.</a:t>
            </a:r>
            <a:r>
              <a:rPr i="1" lang="en-US" sz="2500">
                <a:extLst>
                  <a:ext uri="http://customooxmlschemas.google.com/">
                    <go:slidesCustomData xmlns:go="http://customooxmlschemas.google.com/" textRoundtripDataId="2"/>
                  </a:ext>
                </a:extLst>
              </a:rPr>
              <a:t>This presentation is for non-commercial, educational purposes only. Please write to </a:t>
            </a:r>
            <a:r>
              <a:rPr i="1" lang="en-US" sz="2500" u="sng">
                <a:solidFill>
                  <a:schemeClr val="hlink"/>
                </a:solidFill>
                <a:hlinkClick r:id="rId4"/>
                <a:extLst>
                  <a:ext uri="http://customooxmlschemas.google.com/">
                    <go:slidesCustomData xmlns:go="http://customooxmlschemas.google.com/" textRoundtripDataId="3"/>
                  </a:ext>
                </a:extLst>
              </a:rPr>
              <a:t>sasindia2018@gmail.com</a:t>
            </a:r>
            <a:r>
              <a:rPr i="1" lang="en-US" sz="2500">
                <a:extLst>
                  <a:ext uri="http://customooxmlschemas.google.com/">
                    <go:slidesCustomData xmlns:go="http://customooxmlschemas.google.com/" textRoundtripDataId="4"/>
                  </a:ext>
                </a:extLst>
              </a:rPr>
              <a:t> with any inputs/feedback. </a:t>
            </a:r>
            <a:endParaRPr i="1"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377a658528b_0_38"/>
          <p:cNvPicPr preferRelativeResize="0"/>
          <p:nvPr/>
        </p:nvPicPr>
        <p:blipFill>
          <a:blip r:embed="rId3">
            <a:alphaModFix/>
          </a:blip>
          <a:stretch>
            <a:fillRect/>
          </a:stretch>
        </p:blipFill>
        <p:spPr>
          <a:xfrm>
            <a:off x="152400" y="230927"/>
            <a:ext cx="18135600" cy="102299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g377a658528b_0_43"/>
          <p:cNvPicPr preferRelativeResize="0"/>
          <p:nvPr/>
        </p:nvPicPr>
        <p:blipFill>
          <a:blip r:embed="rId3">
            <a:alphaModFix/>
          </a:blip>
          <a:stretch>
            <a:fillRect/>
          </a:stretch>
        </p:blipFill>
        <p:spPr>
          <a:xfrm>
            <a:off x="152400" y="152400"/>
            <a:ext cx="18447899" cy="98416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g377a658528b_0_48"/>
          <p:cNvPicPr preferRelativeResize="0"/>
          <p:nvPr/>
        </p:nvPicPr>
        <p:blipFill>
          <a:blip r:embed="rId3">
            <a:alphaModFix/>
          </a:blip>
          <a:stretch>
            <a:fillRect/>
          </a:stretch>
        </p:blipFill>
        <p:spPr>
          <a:xfrm>
            <a:off x="152400" y="152400"/>
            <a:ext cx="18091741" cy="101346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5"/>
          <p:cNvSpPr/>
          <p:nvPr/>
        </p:nvSpPr>
        <p:spPr>
          <a:xfrm>
            <a:off x="0" y="0"/>
            <a:ext cx="18288262" cy="1504061"/>
          </a:xfrm>
          <a:custGeom>
            <a:rect b="b" l="l" r="r" t="t"/>
            <a:pathLst>
              <a:path extrusionOk="0" h="660400" w="8888584">
                <a:moveTo>
                  <a:pt x="8764123" y="660400"/>
                </a:moveTo>
                <a:lnTo>
                  <a:pt x="124460" y="660400"/>
                </a:lnTo>
                <a:cubicBezTo>
                  <a:pt x="55880" y="660400"/>
                  <a:pt x="0" y="604520"/>
                  <a:pt x="0" y="535940"/>
                </a:cubicBezTo>
                <a:lnTo>
                  <a:pt x="0" y="124460"/>
                </a:lnTo>
                <a:cubicBezTo>
                  <a:pt x="0" y="55880"/>
                  <a:pt x="55880" y="0"/>
                  <a:pt x="124460" y="0"/>
                </a:cubicBezTo>
                <a:lnTo>
                  <a:pt x="8764123" y="0"/>
                </a:lnTo>
                <a:cubicBezTo>
                  <a:pt x="8832703" y="0"/>
                  <a:pt x="8888584" y="55880"/>
                  <a:pt x="8888584" y="124460"/>
                </a:cubicBezTo>
                <a:lnTo>
                  <a:pt x="8888584" y="535940"/>
                </a:lnTo>
                <a:cubicBezTo>
                  <a:pt x="8888584" y="604520"/>
                  <a:pt x="8832703" y="660400"/>
                  <a:pt x="8764123" y="6604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4723161" y="2098541"/>
            <a:ext cx="9263685" cy="7430247"/>
          </a:xfrm>
          <a:custGeom>
            <a:rect b="b" l="l" r="r" t="t"/>
            <a:pathLst>
              <a:path extrusionOk="0" h="7430247" w="9263685">
                <a:moveTo>
                  <a:pt x="0" y="0"/>
                </a:moveTo>
                <a:lnTo>
                  <a:pt x="9263685" y="0"/>
                </a:lnTo>
                <a:lnTo>
                  <a:pt x="9263685" y="7430247"/>
                </a:lnTo>
                <a:lnTo>
                  <a:pt x="0" y="7430247"/>
                </a:lnTo>
                <a:lnTo>
                  <a:pt x="0" y="0"/>
                </a:lnTo>
                <a:close/>
              </a:path>
            </a:pathLst>
          </a:custGeom>
          <a:blipFill rotWithShape="1">
            <a:blip r:embed="rId3">
              <a:alphaModFix/>
            </a:blip>
            <a:stretch>
              <a:fillRect b="0" l="0" r="0" t="0"/>
            </a:stretch>
          </a:blipFill>
          <a:ln>
            <a:noFill/>
          </a:ln>
        </p:spPr>
      </p:sp>
      <p:sp>
        <p:nvSpPr>
          <p:cNvPr id="428" name="Google Shape;428;p25"/>
          <p:cNvSpPr txBox="1"/>
          <p:nvPr/>
        </p:nvSpPr>
        <p:spPr>
          <a:xfrm>
            <a:off x="976633" y="273527"/>
            <a:ext cx="16282667" cy="100393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FFDE59"/>
                </a:solidFill>
                <a:latin typeface="Arial"/>
                <a:ea typeface="Arial"/>
                <a:cs typeface="Arial"/>
                <a:sym typeface="Arial"/>
              </a:rPr>
              <a:t>Jeopardy Jamboree: Fast paced Quiz</a:t>
            </a:r>
            <a:endParaRPr/>
          </a:p>
        </p:txBody>
      </p:sp>
      <p:sp>
        <p:nvSpPr>
          <p:cNvPr id="429" name="Google Shape;429;p25"/>
          <p:cNvSpPr txBox="1"/>
          <p:nvPr/>
        </p:nvSpPr>
        <p:spPr>
          <a:xfrm>
            <a:off x="4866173" y="2925539"/>
            <a:ext cx="2897848" cy="9048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Round 1: </a:t>
            </a:r>
            <a:endParaRPr/>
          </a:p>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Individual</a:t>
            </a:r>
            <a:endParaRPr/>
          </a:p>
        </p:txBody>
      </p:sp>
      <p:sp>
        <p:nvSpPr>
          <p:cNvPr id="430" name="Google Shape;430;p25"/>
          <p:cNvSpPr txBox="1"/>
          <p:nvPr/>
        </p:nvSpPr>
        <p:spPr>
          <a:xfrm>
            <a:off x="7906080" y="5114925"/>
            <a:ext cx="2897848" cy="134302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Round 2:</a:t>
            </a:r>
            <a:endParaRPr/>
          </a:p>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Jeopardy style Quiz</a:t>
            </a:r>
            <a:endParaRPr/>
          </a:p>
        </p:txBody>
      </p:sp>
      <p:sp>
        <p:nvSpPr>
          <p:cNvPr id="431" name="Google Shape;431;p25"/>
          <p:cNvSpPr txBox="1"/>
          <p:nvPr/>
        </p:nvSpPr>
        <p:spPr>
          <a:xfrm>
            <a:off x="11012798" y="7411268"/>
            <a:ext cx="2897848" cy="9048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Winning </a:t>
            </a:r>
            <a:endParaRPr/>
          </a:p>
          <a:p>
            <a:pPr indent="0" lvl="0" marL="0" marR="0" rtl="0" algn="ctr">
              <a:lnSpc>
                <a:spcPct val="120006"/>
              </a:lnSpc>
              <a:spcBef>
                <a:spcPts val="0"/>
              </a:spcBef>
              <a:spcAft>
                <a:spcPts val="0"/>
              </a:spcAft>
              <a:buNone/>
            </a:pPr>
            <a:r>
              <a:rPr b="1" i="0" lang="en-US" sz="2899" u="none" cap="none" strike="noStrike">
                <a:solidFill>
                  <a:srgbClr val="000000"/>
                </a:solidFill>
                <a:latin typeface="Arial"/>
                <a:ea typeface="Arial"/>
                <a:cs typeface="Arial"/>
                <a:sym typeface="Arial"/>
              </a:rPr>
              <a:t>Team</a:t>
            </a:r>
            <a:endParaRPr/>
          </a:p>
        </p:txBody>
      </p:sp>
      <p:sp>
        <p:nvSpPr>
          <p:cNvPr id="432" name="Google Shape;432;p25"/>
          <p:cNvSpPr txBox="1"/>
          <p:nvPr/>
        </p:nvSpPr>
        <p:spPr>
          <a:xfrm>
            <a:off x="8597742" y="2754089"/>
            <a:ext cx="3863980" cy="371475"/>
          </a:xfrm>
          <a:prstGeom prst="rect">
            <a:avLst/>
          </a:prstGeom>
          <a:noFill/>
          <a:ln>
            <a:noFill/>
          </a:ln>
        </p:spPr>
        <p:txBody>
          <a:bodyPr anchorCtr="0" anchor="t" bIns="0" lIns="0" spcFirstLastPara="1" rIns="0" wrap="square" tIns="0">
            <a:spAutoFit/>
          </a:bodyPr>
          <a:lstStyle/>
          <a:p>
            <a:pPr indent="0" lvl="0" marL="0" marR="0" rtl="0" algn="ctr">
              <a:lnSpc>
                <a:spcPct val="120034"/>
              </a:lnSpc>
              <a:spcBef>
                <a:spcPts val="0"/>
              </a:spcBef>
              <a:spcAft>
                <a:spcPts val="0"/>
              </a:spcAft>
              <a:buNone/>
            </a:pPr>
            <a:r>
              <a:rPr b="1" i="0" lang="en-US" sz="2286" u="none" cap="none" strike="noStrike">
                <a:solidFill>
                  <a:srgbClr val="000000"/>
                </a:solidFill>
                <a:latin typeface="Arial"/>
                <a:ea typeface="Arial"/>
                <a:cs typeface="Arial"/>
                <a:sym typeface="Arial"/>
              </a:rPr>
              <a:t>Top 20 scorers</a:t>
            </a:r>
            <a:endParaRPr/>
          </a:p>
        </p:txBody>
      </p:sp>
      <p:sp>
        <p:nvSpPr>
          <p:cNvPr id="433" name="Google Shape;433;p25"/>
          <p:cNvSpPr txBox="1"/>
          <p:nvPr/>
        </p:nvSpPr>
        <p:spPr>
          <a:xfrm>
            <a:off x="12642697" y="5054104"/>
            <a:ext cx="3863980" cy="714375"/>
          </a:xfrm>
          <a:prstGeom prst="rect">
            <a:avLst/>
          </a:prstGeom>
          <a:noFill/>
          <a:ln>
            <a:noFill/>
          </a:ln>
        </p:spPr>
        <p:txBody>
          <a:bodyPr anchorCtr="0" anchor="t" bIns="0" lIns="0" spcFirstLastPara="1" rIns="0" wrap="square" tIns="0">
            <a:spAutoFit/>
          </a:bodyPr>
          <a:lstStyle/>
          <a:p>
            <a:pPr indent="0" lvl="0" marL="0" marR="0" rtl="0" algn="ctr">
              <a:lnSpc>
                <a:spcPct val="120034"/>
              </a:lnSpc>
              <a:spcBef>
                <a:spcPts val="0"/>
              </a:spcBef>
              <a:spcAft>
                <a:spcPts val="0"/>
              </a:spcAft>
              <a:buNone/>
            </a:pPr>
            <a:r>
              <a:rPr b="1" i="0" lang="en-US" sz="2286" u="none" cap="none" strike="noStrike">
                <a:solidFill>
                  <a:srgbClr val="000000"/>
                </a:solidFill>
                <a:latin typeface="Arial"/>
                <a:ea typeface="Arial"/>
                <a:cs typeface="Arial"/>
                <a:sym typeface="Arial"/>
              </a:rPr>
              <a:t> 4 teams </a:t>
            </a:r>
            <a:endParaRPr/>
          </a:p>
          <a:p>
            <a:pPr indent="0" lvl="0" marL="0" marR="0" rtl="0" algn="ctr">
              <a:lnSpc>
                <a:spcPct val="120034"/>
              </a:lnSpc>
              <a:spcBef>
                <a:spcPts val="0"/>
              </a:spcBef>
              <a:spcAft>
                <a:spcPts val="0"/>
              </a:spcAft>
              <a:buNone/>
            </a:pPr>
            <a:r>
              <a:rPr b="1" i="0" lang="en-US" sz="2286" u="none" cap="none" strike="noStrike">
                <a:solidFill>
                  <a:srgbClr val="000000"/>
                </a:solidFill>
                <a:latin typeface="Arial"/>
                <a:ea typeface="Arial"/>
                <a:cs typeface="Arial"/>
                <a:sym typeface="Arial"/>
              </a:rPr>
              <a:t>(5 members in each)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BDB"/>
        </a:solidFill>
      </p:bgPr>
    </p:bg>
    <p:spTree>
      <p:nvGrpSpPr>
        <p:cNvPr id="437" name="Shape 437"/>
        <p:cNvGrpSpPr/>
        <p:nvPr/>
      </p:nvGrpSpPr>
      <p:grpSpPr>
        <a:xfrm>
          <a:off x="0" y="0"/>
          <a:ext cx="0" cy="0"/>
          <a:chOff x="0" y="0"/>
          <a:chExt cx="0" cy="0"/>
        </a:xfrm>
      </p:grpSpPr>
      <p:sp>
        <p:nvSpPr>
          <p:cNvPr id="438" name="Google Shape;438;p27"/>
          <p:cNvSpPr/>
          <p:nvPr/>
        </p:nvSpPr>
        <p:spPr>
          <a:xfrm>
            <a:off x="1664278" y="2850865"/>
            <a:ext cx="5962626" cy="4968855"/>
          </a:xfrm>
          <a:custGeom>
            <a:rect b="b" l="l" r="r" t="t"/>
            <a:pathLst>
              <a:path extrusionOk="0" h="4968855" w="5962626">
                <a:moveTo>
                  <a:pt x="0" y="0"/>
                </a:moveTo>
                <a:lnTo>
                  <a:pt x="5962626" y="0"/>
                </a:lnTo>
                <a:lnTo>
                  <a:pt x="5962626" y="4968855"/>
                </a:lnTo>
                <a:lnTo>
                  <a:pt x="0" y="4968855"/>
                </a:lnTo>
                <a:lnTo>
                  <a:pt x="0" y="0"/>
                </a:lnTo>
                <a:close/>
              </a:path>
            </a:pathLst>
          </a:custGeom>
          <a:blipFill rotWithShape="1">
            <a:blip r:embed="rId3">
              <a:alphaModFix/>
            </a:blip>
            <a:stretch>
              <a:fillRect b="0" l="0" r="0" t="0"/>
            </a:stretch>
          </a:blipFill>
          <a:ln>
            <a:noFill/>
          </a:ln>
        </p:spPr>
      </p:sp>
      <p:sp>
        <p:nvSpPr>
          <p:cNvPr id="439" name="Google Shape;439;p27"/>
          <p:cNvSpPr/>
          <p:nvPr/>
        </p:nvSpPr>
        <p:spPr>
          <a:xfrm>
            <a:off x="9841484" y="3133580"/>
            <a:ext cx="4377447" cy="4114800"/>
          </a:xfrm>
          <a:custGeom>
            <a:rect b="b" l="l" r="r" t="t"/>
            <a:pathLst>
              <a:path extrusionOk="0" h="4114800" w="4377447">
                <a:moveTo>
                  <a:pt x="0" y="0"/>
                </a:moveTo>
                <a:lnTo>
                  <a:pt x="4377447" y="0"/>
                </a:lnTo>
                <a:lnTo>
                  <a:pt x="4377447"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919"/>
        </a:solidFill>
      </p:bgPr>
    </p:bg>
    <p:spTree>
      <p:nvGrpSpPr>
        <p:cNvPr id="447" name="Shape 447"/>
        <p:cNvGrpSpPr/>
        <p:nvPr/>
      </p:nvGrpSpPr>
      <p:grpSpPr>
        <a:xfrm>
          <a:off x="0" y="0"/>
          <a:ext cx="0" cy="0"/>
          <a:chOff x="0" y="0"/>
          <a:chExt cx="0" cy="0"/>
        </a:xfrm>
      </p:grpSpPr>
      <p:sp>
        <p:nvSpPr>
          <p:cNvPr id="448" name="Google Shape;448;p28"/>
          <p:cNvSpPr/>
          <p:nvPr/>
        </p:nvSpPr>
        <p:spPr>
          <a:xfrm>
            <a:off x="537299" y="-227300"/>
            <a:ext cx="19495594" cy="10037875"/>
          </a:xfrm>
          <a:custGeom>
            <a:rect b="b" l="l" r="r" t="t"/>
            <a:pathLst>
              <a:path extrusionOk="0" h="9769221" w="17138984">
                <a:moveTo>
                  <a:pt x="0" y="0"/>
                </a:moveTo>
                <a:lnTo>
                  <a:pt x="17138984" y="0"/>
                </a:lnTo>
                <a:lnTo>
                  <a:pt x="17138984" y="9769220"/>
                </a:lnTo>
                <a:lnTo>
                  <a:pt x="0" y="9769220"/>
                </a:lnTo>
                <a:lnTo>
                  <a:pt x="0" y="0"/>
                </a:lnTo>
                <a:close/>
              </a:path>
            </a:pathLst>
          </a:custGeom>
          <a:blipFill rotWithShape="1">
            <a:blip r:embed="rId3">
              <a:alphaModFix/>
            </a:blip>
            <a:stretch>
              <a:fillRect b="0" l="0" r="0" t="0"/>
            </a:stretch>
          </a:blipFill>
          <a:ln>
            <a:noFill/>
          </a:ln>
        </p:spPr>
      </p:sp>
      <p:sp>
        <p:nvSpPr>
          <p:cNvPr id="449" name="Google Shape;449;p28"/>
          <p:cNvSpPr txBox="1"/>
          <p:nvPr/>
        </p:nvSpPr>
        <p:spPr>
          <a:xfrm>
            <a:off x="4176175" y="2316750"/>
            <a:ext cx="13478700" cy="7066200"/>
          </a:xfrm>
          <a:prstGeom prst="rect">
            <a:avLst/>
          </a:prstGeom>
          <a:noFill/>
          <a:ln>
            <a:noFill/>
          </a:ln>
        </p:spPr>
        <p:txBody>
          <a:bodyPr anchorCtr="0" anchor="t" bIns="0" lIns="0" spcFirstLastPara="1" rIns="0" wrap="square" tIns="0">
            <a:spAutoFit/>
          </a:bodyPr>
          <a:lstStyle/>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Teams will compete in an interactive Jeopardy-style quiz session.</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Each team will have the opportunity to answer questions.</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If a team is unable to answer within the given time frame, the question will be passed onto the next team.</a:t>
            </a:r>
            <a:endParaRPr/>
          </a:p>
          <a:p>
            <a:pPr indent="0" lvl="0" marL="0" marR="0" rtl="0" algn="just">
              <a:lnSpc>
                <a:spcPct val="140014"/>
              </a:lnSpc>
              <a:spcBef>
                <a:spcPts val="0"/>
              </a:spcBef>
              <a:spcAft>
                <a:spcPts val="0"/>
              </a:spcAft>
              <a:buNone/>
            </a:pPr>
            <a:r>
              <a:t/>
            </a:r>
            <a:endParaRPr b="0" i="0" sz="2799" cap="none" strike="noStrike">
              <a:latin typeface="Arial"/>
              <a:ea typeface="Arial"/>
              <a:cs typeface="Arial"/>
              <a:sym typeface="Arial"/>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There will be 4 themes related to AMR.</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Each theme will have 4 different score categories: 100, 200, 300, and 400 points.</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Teams will select a theme and corresponding score category for each question.</a:t>
            </a:r>
            <a:endParaRPr/>
          </a:p>
          <a:p>
            <a:pPr indent="0" lvl="0" marL="0" marR="0" rtl="0" algn="just">
              <a:lnSpc>
                <a:spcPct val="140014"/>
              </a:lnSpc>
              <a:spcBef>
                <a:spcPts val="0"/>
              </a:spcBef>
              <a:spcAft>
                <a:spcPts val="0"/>
              </a:spcAft>
              <a:buNone/>
            </a:pPr>
            <a:r>
              <a:t/>
            </a:r>
            <a:endParaRPr b="0" i="0" sz="2799" cap="none" strike="noStrike">
              <a:latin typeface="Arial"/>
              <a:ea typeface="Arial"/>
              <a:cs typeface="Arial"/>
              <a:sym typeface="Arial"/>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Questions will appear on the screen.</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Teams will have</a:t>
            </a:r>
            <a:r>
              <a:rPr lang="en-US" sz="2799"/>
              <a:t> 30</a:t>
            </a:r>
            <a:r>
              <a:rPr b="0" i="0" lang="en-US" sz="2799" cap="none" strike="noStrike">
                <a:latin typeface="Arial"/>
                <a:ea typeface="Arial"/>
                <a:cs typeface="Arial"/>
                <a:sym typeface="Arial"/>
              </a:rPr>
              <a:t> seconds to provide their answer.</a:t>
            </a:r>
            <a:endParaRPr/>
          </a:p>
          <a:p>
            <a:pPr indent="-302258" lvl="1" marL="604518" marR="0" rtl="0" algn="just">
              <a:lnSpc>
                <a:spcPct val="140014"/>
              </a:lnSpc>
              <a:spcBef>
                <a:spcPts val="0"/>
              </a:spcBef>
              <a:spcAft>
                <a:spcPts val="0"/>
              </a:spcAft>
              <a:buClr>
                <a:srgbClr val="191919"/>
              </a:buClr>
              <a:buSzPts val="2799"/>
              <a:buFont typeface="Arial"/>
              <a:buChar char="•"/>
            </a:pPr>
            <a:r>
              <a:rPr b="0" i="0" lang="en-US" sz="2799" cap="none" strike="noStrike">
                <a:latin typeface="Arial"/>
                <a:ea typeface="Arial"/>
                <a:cs typeface="Arial"/>
                <a:sym typeface="Arial"/>
              </a:rPr>
              <a:t>If the answer is incorrect, the team will receive 0 points.</a:t>
            </a:r>
            <a:endParaRPr/>
          </a:p>
        </p:txBody>
      </p:sp>
      <p:sp>
        <p:nvSpPr>
          <p:cNvPr id="450" name="Google Shape;450;p28"/>
          <p:cNvSpPr txBox="1"/>
          <p:nvPr/>
        </p:nvSpPr>
        <p:spPr>
          <a:xfrm>
            <a:off x="789013" y="205510"/>
            <a:ext cx="16282800" cy="106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000000"/>
                </a:solidFill>
                <a:latin typeface="Arial"/>
                <a:ea typeface="Arial"/>
                <a:cs typeface="Arial"/>
                <a:sym typeface="Arial"/>
              </a:rPr>
              <a:t>Round 2: Guidelines</a:t>
            </a:r>
            <a:endParaRPr/>
          </a:p>
        </p:txBody>
      </p:sp>
      <p:sp>
        <p:nvSpPr>
          <p:cNvPr id="451" name="Google Shape;451;p28"/>
          <p:cNvSpPr txBox="1"/>
          <p:nvPr/>
        </p:nvSpPr>
        <p:spPr>
          <a:xfrm>
            <a:off x="666141" y="2433534"/>
            <a:ext cx="3864000" cy="1214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US" sz="3586" u="none" cap="none" strike="noStrike">
                <a:solidFill>
                  <a:srgbClr val="000000"/>
                </a:solidFill>
                <a:latin typeface="Arial"/>
                <a:ea typeface="Arial"/>
                <a:cs typeface="Arial"/>
                <a:sym typeface="Arial"/>
              </a:rPr>
              <a:t>Team Competition</a:t>
            </a:r>
            <a:endParaRPr/>
          </a:p>
        </p:txBody>
      </p:sp>
      <p:sp>
        <p:nvSpPr>
          <p:cNvPr id="452" name="Google Shape;452;p28"/>
          <p:cNvSpPr txBox="1"/>
          <p:nvPr/>
        </p:nvSpPr>
        <p:spPr>
          <a:xfrm>
            <a:off x="537291" y="4990309"/>
            <a:ext cx="4121700" cy="1214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US" sz="3586" u="none" cap="none" strike="noStrike">
                <a:solidFill>
                  <a:srgbClr val="000000"/>
                </a:solidFill>
                <a:latin typeface="Arial"/>
                <a:ea typeface="Arial"/>
                <a:cs typeface="Arial"/>
                <a:sym typeface="Arial"/>
              </a:rPr>
              <a:t>Theme &amp; Score Categories</a:t>
            </a:r>
            <a:endParaRPr/>
          </a:p>
        </p:txBody>
      </p:sp>
      <p:sp>
        <p:nvSpPr>
          <p:cNvPr id="453" name="Google Shape;453;p28"/>
          <p:cNvSpPr txBox="1"/>
          <p:nvPr/>
        </p:nvSpPr>
        <p:spPr>
          <a:xfrm>
            <a:off x="743666" y="7336120"/>
            <a:ext cx="3864000" cy="1214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US" sz="3586" u="none" cap="none" strike="noStrike">
                <a:solidFill>
                  <a:srgbClr val="000000"/>
                </a:solidFill>
                <a:latin typeface="Arial"/>
                <a:ea typeface="Arial"/>
                <a:cs typeface="Arial"/>
                <a:sym typeface="Arial"/>
              </a:rPr>
              <a:t>Question Format &amp; Timing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g377a658528b_0_53"/>
          <p:cNvPicPr preferRelativeResize="0"/>
          <p:nvPr/>
        </p:nvPicPr>
        <p:blipFill>
          <a:blip r:embed="rId3">
            <a:alphaModFix/>
          </a:blip>
          <a:stretch>
            <a:fillRect/>
          </a:stretch>
        </p:blipFill>
        <p:spPr>
          <a:xfrm>
            <a:off x="152400" y="152400"/>
            <a:ext cx="18135600" cy="101140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g377a658528b_0_58"/>
          <p:cNvPicPr preferRelativeResize="0"/>
          <p:nvPr/>
        </p:nvPicPr>
        <p:blipFill rotWithShape="1">
          <a:blip r:embed="rId3">
            <a:alphaModFix/>
          </a:blip>
          <a:srcRect b="0" l="-650" r="650" t="0"/>
          <a:stretch/>
        </p:blipFill>
        <p:spPr>
          <a:xfrm>
            <a:off x="152400" y="174812"/>
            <a:ext cx="18135600" cy="98121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377a658528b_0_66"/>
          <p:cNvPicPr preferRelativeResize="0"/>
          <p:nvPr/>
        </p:nvPicPr>
        <p:blipFill>
          <a:blip r:embed="rId3">
            <a:alphaModFix/>
          </a:blip>
          <a:stretch>
            <a:fillRect/>
          </a:stretch>
        </p:blipFill>
        <p:spPr>
          <a:xfrm>
            <a:off x="152400" y="152400"/>
            <a:ext cx="18135600" cy="100318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g377a658528b_0_71"/>
          <p:cNvPicPr preferRelativeResize="0"/>
          <p:nvPr/>
        </p:nvPicPr>
        <p:blipFill>
          <a:blip r:embed="rId3">
            <a:alphaModFix/>
          </a:blip>
          <a:stretch>
            <a:fillRect/>
          </a:stretch>
        </p:blipFill>
        <p:spPr>
          <a:xfrm>
            <a:off x="152400" y="152400"/>
            <a:ext cx="18288001" cy="101193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1" name="Shape 121"/>
        <p:cNvGrpSpPr/>
        <p:nvPr/>
      </p:nvGrpSpPr>
      <p:grpSpPr>
        <a:xfrm>
          <a:off x="0" y="0"/>
          <a:ext cx="0" cy="0"/>
          <a:chOff x="0" y="0"/>
          <a:chExt cx="0" cy="0"/>
        </a:xfrm>
      </p:grpSpPr>
      <p:sp>
        <p:nvSpPr>
          <p:cNvPr id="122" name="Google Shape;122;g3747afbba41_0_14"/>
          <p:cNvSpPr/>
          <p:nvPr/>
        </p:nvSpPr>
        <p:spPr>
          <a:xfrm>
            <a:off x="0" y="0"/>
            <a:ext cx="18288000" cy="1415100"/>
          </a:xfrm>
          <a:prstGeom prst="rect">
            <a:avLst/>
          </a:pr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747afbba41_0_14"/>
          <p:cNvSpPr txBox="1"/>
          <p:nvPr/>
        </p:nvSpPr>
        <p:spPr>
          <a:xfrm>
            <a:off x="188230" y="238914"/>
            <a:ext cx="16840500" cy="1062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FFDE59"/>
                </a:solidFill>
                <a:latin typeface="Arial"/>
                <a:ea typeface="Arial"/>
                <a:cs typeface="Arial"/>
                <a:sym typeface="Arial"/>
              </a:rPr>
              <a:t>Workshop at a glance</a:t>
            </a:r>
            <a:endParaRPr/>
          </a:p>
        </p:txBody>
      </p:sp>
      <p:grpSp>
        <p:nvGrpSpPr>
          <p:cNvPr id="124" name="Google Shape;124;g3747afbba41_0_14"/>
          <p:cNvGrpSpPr/>
          <p:nvPr/>
        </p:nvGrpSpPr>
        <p:grpSpPr>
          <a:xfrm>
            <a:off x="1082804" y="2906298"/>
            <a:ext cx="8173522" cy="1854627"/>
            <a:chOff x="0" y="0"/>
            <a:chExt cx="10898029" cy="2472836"/>
          </a:xfrm>
        </p:grpSpPr>
        <p:sp>
          <p:nvSpPr>
            <p:cNvPr id="125" name="Google Shape;125;g3747afbba41_0_14"/>
            <p:cNvSpPr txBox="1"/>
            <p:nvPr/>
          </p:nvSpPr>
          <p:spPr>
            <a:xfrm>
              <a:off x="2528329" y="34136"/>
              <a:ext cx="8369700" cy="24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3291">
                  <a:solidFill>
                    <a:schemeClr val="dk1"/>
                  </a:solidFill>
                  <a:latin typeface="Poppins"/>
                  <a:ea typeface="Poppins"/>
                  <a:cs typeface="Poppins"/>
                  <a:sym typeface="Poppins"/>
                </a:rPr>
                <a:t>What is Antimicrobial Resistance (AMR)?</a:t>
              </a:r>
              <a:endParaRPr b="1" sz="3291">
                <a:solidFill>
                  <a:schemeClr val="dk1"/>
                </a:solidFill>
                <a:latin typeface="Poppins"/>
                <a:ea typeface="Poppins"/>
                <a:cs typeface="Poppins"/>
                <a:sym typeface="Poppins"/>
              </a:endParaRPr>
            </a:p>
            <a:p>
              <a:pPr indent="0" lvl="0" marL="0" rtl="0" algn="l">
                <a:lnSpc>
                  <a:spcPct val="115000"/>
                </a:lnSpc>
                <a:spcBef>
                  <a:spcPts val="1200"/>
                </a:spcBef>
                <a:spcAft>
                  <a:spcPts val="1200"/>
                </a:spcAft>
                <a:buSzPts val="1100"/>
                <a:buNone/>
              </a:pPr>
              <a:r>
                <a:rPr b="1" i="1" lang="en-US" sz="2000">
                  <a:solidFill>
                    <a:schemeClr val="dk1"/>
                  </a:solidFill>
                  <a:latin typeface="Poppins"/>
                  <a:ea typeface="Poppins"/>
                  <a:cs typeface="Poppins"/>
                  <a:sym typeface="Poppins"/>
                </a:rPr>
                <a:t>How bugs become resistant to antibiotics — a look at bacteria, antibiotics, and superbugs.</a:t>
              </a:r>
              <a:endParaRPr b="1" i="1" sz="2000">
                <a:solidFill>
                  <a:schemeClr val="dk1"/>
                </a:solidFill>
                <a:latin typeface="Poppins"/>
                <a:ea typeface="Poppins"/>
                <a:cs typeface="Poppins"/>
                <a:sym typeface="Poppins"/>
              </a:endParaRPr>
            </a:p>
          </p:txBody>
        </p:sp>
        <p:sp>
          <p:nvSpPr>
            <p:cNvPr id="126" name="Google Shape;126;g3747afbba41_0_14"/>
            <p:cNvSpPr/>
            <p:nvPr/>
          </p:nvSpPr>
          <p:spPr>
            <a:xfrm>
              <a:off x="0" y="0"/>
              <a:ext cx="2191627" cy="2191627"/>
            </a:xfrm>
            <a:custGeom>
              <a:rect b="b" l="l" r="r" t="t"/>
              <a:pathLst>
                <a:path extrusionOk="0" h="2191627" w="2191627">
                  <a:moveTo>
                    <a:pt x="0" y="0"/>
                  </a:moveTo>
                  <a:lnTo>
                    <a:pt x="2191627" y="0"/>
                  </a:lnTo>
                  <a:lnTo>
                    <a:pt x="2191627" y="2191627"/>
                  </a:lnTo>
                  <a:lnTo>
                    <a:pt x="0" y="2191627"/>
                  </a:lnTo>
                  <a:lnTo>
                    <a:pt x="0" y="0"/>
                  </a:lnTo>
                  <a:close/>
                </a:path>
              </a:pathLst>
            </a:custGeom>
            <a:blipFill rotWithShape="1">
              <a:blip r:embed="rId3">
                <a:alphaModFix/>
              </a:blip>
              <a:stretch>
                <a:fillRect b="0" l="0" r="0" t="0"/>
              </a:stretch>
            </a:blipFill>
            <a:ln>
              <a:noFill/>
            </a:ln>
          </p:spPr>
        </p:sp>
      </p:grpSp>
      <p:sp>
        <p:nvSpPr>
          <p:cNvPr id="127" name="Google Shape;127;g3747afbba41_0_14"/>
          <p:cNvSpPr/>
          <p:nvPr/>
        </p:nvSpPr>
        <p:spPr>
          <a:xfrm>
            <a:off x="999193" y="5030783"/>
            <a:ext cx="1502542" cy="1533207"/>
          </a:xfrm>
          <a:custGeom>
            <a:rect b="b" l="l" r="r" t="t"/>
            <a:pathLst>
              <a:path extrusionOk="0" h="1533207" w="1502542">
                <a:moveTo>
                  <a:pt x="0" y="0"/>
                </a:moveTo>
                <a:lnTo>
                  <a:pt x="1502543" y="0"/>
                </a:lnTo>
                <a:lnTo>
                  <a:pt x="1502543" y="1533207"/>
                </a:lnTo>
                <a:lnTo>
                  <a:pt x="0" y="1533207"/>
                </a:lnTo>
                <a:lnTo>
                  <a:pt x="0" y="0"/>
                </a:lnTo>
                <a:close/>
              </a:path>
            </a:pathLst>
          </a:custGeom>
          <a:blipFill rotWithShape="1">
            <a:blip r:embed="rId4">
              <a:alphaModFix/>
            </a:blip>
            <a:stretch>
              <a:fillRect b="0" l="0" r="0" t="0"/>
            </a:stretch>
          </a:blipFill>
          <a:ln>
            <a:noFill/>
          </a:ln>
        </p:spPr>
      </p:sp>
      <p:sp>
        <p:nvSpPr>
          <p:cNvPr id="128" name="Google Shape;128;g3747afbba41_0_14"/>
          <p:cNvSpPr txBox="1"/>
          <p:nvPr/>
        </p:nvSpPr>
        <p:spPr>
          <a:xfrm>
            <a:off x="2979050" y="5251600"/>
            <a:ext cx="5929500" cy="2843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3291">
                <a:solidFill>
                  <a:schemeClr val="dk1"/>
                </a:solidFill>
                <a:latin typeface="Poppins"/>
                <a:ea typeface="Poppins"/>
                <a:cs typeface="Poppins"/>
                <a:sym typeface="Poppins"/>
              </a:rPr>
              <a:t>Why has AMR become a public health challenge?</a:t>
            </a:r>
            <a:endParaRPr b="1" sz="3291">
              <a:solidFill>
                <a:schemeClr val="dk1"/>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b="1" i="1" lang="en-US" sz="2000">
                <a:solidFill>
                  <a:schemeClr val="dk1"/>
                </a:solidFill>
                <a:latin typeface="Poppins"/>
                <a:ea typeface="Poppins"/>
                <a:cs typeface="Poppins"/>
                <a:sym typeface="Poppins"/>
              </a:rPr>
              <a:t>Key drivers of AMR and why it’s a growing threat to global health.</a:t>
            </a:r>
            <a:endParaRPr b="1" i="1" sz="2000">
              <a:solidFill>
                <a:schemeClr val="dk1"/>
              </a:solidFill>
              <a:latin typeface="Poppins"/>
              <a:ea typeface="Poppins"/>
              <a:cs typeface="Poppins"/>
              <a:sym typeface="Poppins"/>
            </a:endParaRPr>
          </a:p>
          <a:p>
            <a:pPr indent="0" lvl="0" marL="0" rtl="0" algn="l">
              <a:lnSpc>
                <a:spcPct val="100000"/>
              </a:lnSpc>
              <a:spcBef>
                <a:spcPts val="1200"/>
              </a:spcBef>
              <a:spcAft>
                <a:spcPts val="0"/>
              </a:spcAft>
              <a:buClr>
                <a:schemeClr val="dk1"/>
              </a:buClr>
              <a:buFont typeface="Arial"/>
              <a:buNone/>
            </a:pPr>
            <a:r>
              <a:t/>
            </a:r>
            <a:endParaRPr b="1" i="1" sz="2000">
              <a:solidFill>
                <a:schemeClr val="dk1"/>
              </a:solidFill>
              <a:latin typeface="Poppins"/>
              <a:ea typeface="Poppins"/>
              <a:cs typeface="Poppins"/>
              <a:sym typeface="Poppins"/>
            </a:endParaRPr>
          </a:p>
          <a:p>
            <a:pPr indent="0" lvl="0" marL="0" marR="0" rtl="0" algn="l">
              <a:lnSpc>
                <a:spcPct val="100000"/>
              </a:lnSpc>
              <a:spcBef>
                <a:spcPts val="0"/>
              </a:spcBef>
              <a:spcAft>
                <a:spcPts val="0"/>
              </a:spcAft>
              <a:buNone/>
            </a:pPr>
            <a:r>
              <a:t/>
            </a:r>
            <a:endParaRPr b="1" sz="3291">
              <a:latin typeface="Poppins"/>
              <a:ea typeface="Poppins"/>
              <a:cs typeface="Poppins"/>
              <a:sym typeface="Poppins"/>
            </a:endParaRPr>
          </a:p>
        </p:txBody>
      </p:sp>
      <p:sp>
        <p:nvSpPr>
          <p:cNvPr id="129" name="Google Shape;129;g3747afbba41_0_14"/>
          <p:cNvSpPr/>
          <p:nvPr/>
        </p:nvSpPr>
        <p:spPr>
          <a:xfrm>
            <a:off x="983244" y="7326263"/>
            <a:ext cx="1534421" cy="1610940"/>
          </a:xfrm>
          <a:custGeom>
            <a:rect b="b" l="l" r="r" t="t"/>
            <a:pathLst>
              <a:path extrusionOk="0" h="1610940" w="1534421">
                <a:moveTo>
                  <a:pt x="0" y="0"/>
                </a:moveTo>
                <a:lnTo>
                  <a:pt x="1534421" y="0"/>
                </a:lnTo>
                <a:lnTo>
                  <a:pt x="1534421" y="1610941"/>
                </a:lnTo>
                <a:lnTo>
                  <a:pt x="0" y="1610941"/>
                </a:lnTo>
                <a:lnTo>
                  <a:pt x="0" y="0"/>
                </a:lnTo>
                <a:close/>
              </a:path>
            </a:pathLst>
          </a:custGeom>
          <a:blipFill rotWithShape="1">
            <a:blip r:embed="rId5">
              <a:alphaModFix/>
            </a:blip>
            <a:stretch>
              <a:fillRect b="0" l="0" r="0" t="0"/>
            </a:stretch>
          </a:blipFill>
          <a:ln>
            <a:noFill/>
          </a:ln>
        </p:spPr>
      </p:sp>
      <p:sp>
        <p:nvSpPr>
          <p:cNvPr id="130" name="Google Shape;130;g3747afbba41_0_14"/>
          <p:cNvSpPr/>
          <p:nvPr/>
        </p:nvSpPr>
        <p:spPr>
          <a:xfrm>
            <a:off x="10111770" y="2906301"/>
            <a:ext cx="1760955" cy="1140219"/>
          </a:xfrm>
          <a:custGeom>
            <a:rect b="b" l="l" r="r" t="t"/>
            <a:pathLst>
              <a:path extrusionOk="0" h="1140219" w="1760955">
                <a:moveTo>
                  <a:pt x="0" y="0"/>
                </a:moveTo>
                <a:lnTo>
                  <a:pt x="1760956" y="0"/>
                </a:lnTo>
                <a:lnTo>
                  <a:pt x="1760956" y="1140219"/>
                </a:lnTo>
                <a:lnTo>
                  <a:pt x="0" y="1140219"/>
                </a:lnTo>
                <a:lnTo>
                  <a:pt x="0" y="0"/>
                </a:lnTo>
                <a:close/>
              </a:path>
            </a:pathLst>
          </a:custGeom>
          <a:blipFill rotWithShape="1">
            <a:blip r:embed="rId6">
              <a:alphaModFix/>
            </a:blip>
            <a:stretch>
              <a:fillRect b="0" l="0" r="0" t="0"/>
            </a:stretch>
          </a:blipFill>
          <a:ln>
            <a:noFill/>
          </a:ln>
        </p:spPr>
      </p:sp>
      <p:sp>
        <p:nvSpPr>
          <p:cNvPr id="131" name="Google Shape;131;g3747afbba41_0_14"/>
          <p:cNvSpPr txBox="1"/>
          <p:nvPr/>
        </p:nvSpPr>
        <p:spPr>
          <a:xfrm>
            <a:off x="12202068" y="3080010"/>
            <a:ext cx="6703500" cy="5067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3291" u="none" cap="none" strike="noStrike">
                <a:solidFill>
                  <a:srgbClr val="000000"/>
                </a:solidFill>
                <a:latin typeface="Poppins"/>
                <a:ea typeface="Poppins"/>
                <a:cs typeface="Poppins"/>
                <a:sym typeface="Poppins"/>
              </a:rPr>
              <a:t>Expert Talks </a:t>
            </a:r>
            <a:endParaRPr/>
          </a:p>
        </p:txBody>
      </p:sp>
      <p:sp>
        <p:nvSpPr>
          <p:cNvPr id="132" name="Google Shape;132;g3747afbba41_0_14"/>
          <p:cNvSpPr/>
          <p:nvPr/>
        </p:nvSpPr>
        <p:spPr>
          <a:xfrm>
            <a:off x="10209076" y="4974776"/>
            <a:ext cx="1426194" cy="1414822"/>
          </a:xfrm>
          <a:custGeom>
            <a:rect b="b" l="l" r="r" t="t"/>
            <a:pathLst>
              <a:path extrusionOk="0" h="1181480" w="1092869">
                <a:moveTo>
                  <a:pt x="0" y="0"/>
                </a:moveTo>
                <a:lnTo>
                  <a:pt x="1092869" y="0"/>
                </a:lnTo>
                <a:lnTo>
                  <a:pt x="1092869" y="1181480"/>
                </a:lnTo>
                <a:lnTo>
                  <a:pt x="0" y="1181480"/>
                </a:lnTo>
                <a:lnTo>
                  <a:pt x="0" y="0"/>
                </a:lnTo>
                <a:close/>
              </a:path>
            </a:pathLst>
          </a:custGeom>
          <a:blipFill rotWithShape="1">
            <a:blip r:embed="rId7">
              <a:alphaModFix/>
            </a:blip>
            <a:stretch>
              <a:fillRect b="0" l="0" r="0" t="0"/>
            </a:stretch>
          </a:blipFill>
          <a:ln>
            <a:noFill/>
          </a:ln>
        </p:spPr>
      </p:sp>
      <p:sp>
        <p:nvSpPr>
          <p:cNvPr id="133" name="Google Shape;133;g3747afbba41_0_14"/>
          <p:cNvSpPr txBox="1"/>
          <p:nvPr/>
        </p:nvSpPr>
        <p:spPr>
          <a:xfrm>
            <a:off x="11996117" y="5251596"/>
            <a:ext cx="5337600" cy="101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91" u="none" cap="none" strike="noStrike">
                <a:solidFill>
                  <a:srgbClr val="000000"/>
                </a:solidFill>
                <a:latin typeface="Poppins"/>
                <a:ea typeface="Poppins"/>
                <a:cs typeface="Poppins"/>
                <a:sym typeface="Poppins"/>
              </a:rPr>
              <a:t>Learning through Case Studies</a:t>
            </a:r>
            <a:endParaRPr/>
          </a:p>
        </p:txBody>
      </p:sp>
      <p:sp>
        <p:nvSpPr>
          <p:cNvPr id="134" name="Google Shape;134;g3747afbba41_0_14"/>
          <p:cNvSpPr/>
          <p:nvPr/>
        </p:nvSpPr>
        <p:spPr>
          <a:xfrm>
            <a:off x="10310825" y="7084499"/>
            <a:ext cx="1426912" cy="1746911"/>
          </a:xfrm>
          <a:custGeom>
            <a:rect b="b" l="l" r="r" t="t"/>
            <a:pathLst>
              <a:path extrusionOk="0" h="1610056" w="1426912">
                <a:moveTo>
                  <a:pt x="0" y="0"/>
                </a:moveTo>
                <a:lnTo>
                  <a:pt x="1426913" y="0"/>
                </a:lnTo>
                <a:lnTo>
                  <a:pt x="1426913" y="1610056"/>
                </a:lnTo>
                <a:lnTo>
                  <a:pt x="0" y="1610056"/>
                </a:lnTo>
                <a:lnTo>
                  <a:pt x="0" y="0"/>
                </a:lnTo>
                <a:close/>
              </a:path>
            </a:pathLst>
          </a:custGeom>
          <a:blipFill rotWithShape="1">
            <a:blip r:embed="rId8">
              <a:alphaModFix/>
            </a:blip>
            <a:stretch>
              <a:fillRect b="0" l="0" r="0" t="0"/>
            </a:stretch>
          </a:blipFill>
          <a:ln>
            <a:noFill/>
          </a:ln>
        </p:spPr>
      </p:sp>
      <p:sp>
        <p:nvSpPr>
          <p:cNvPr id="135" name="Google Shape;135;g3747afbba41_0_14"/>
          <p:cNvSpPr txBox="1"/>
          <p:nvPr/>
        </p:nvSpPr>
        <p:spPr>
          <a:xfrm>
            <a:off x="12172007" y="7364215"/>
            <a:ext cx="4925700" cy="101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91" u="none" cap="none" strike="noStrike">
                <a:solidFill>
                  <a:srgbClr val="000000"/>
                </a:solidFill>
                <a:latin typeface="Poppins"/>
                <a:ea typeface="Poppins"/>
                <a:cs typeface="Poppins"/>
                <a:sym typeface="Poppins"/>
              </a:rPr>
              <a:t>Fun Games and </a:t>
            </a:r>
            <a:endParaRPr/>
          </a:p>
          <a:p>
            <a:pPr indent="0" lvl="0" marL="0" marR="0" rtl="0" algn="l">
              <a:lnSpc>
                <a:spcPct val="100000"/>
              </a:lnSpc>
              <a:spcBef>
                <a:spcPts val="0"/>
              </a:spcBef>
              <a:spcAft>
                <a:spcPts val="0"/>
              </a:spcAft>
              <a:buNone/>
            </a:pPr>
            <a:r>
              <a:rPr b="1" i="0" lang="en-US" sz="3291" u="none" cap="none" strike="noStrike">
                <a:solidFill>
                  <a:srgbClr val="000000"/>
                </a:solidFill>
                <a:latin typeface="Poppins"/>
                <a:ea typeface="Poppins"/>
                <a:cs typeface="Poppins"/>
                <a:sym typeface="Poppins"/>
              </a:rPr>
              <a:t>Group Activities </a:t>
            </a:r>
            <a:endParaRPr/>
          </a:p>
        </p:txBody>
      </p:sp>
      <p:sp>
        <p:nvSpPr>
          <p:cNvPr id="136" name="Google Shape;136;g3747afbba41_0_14"/>
          <p:cNvSpPr txBox="1"/>
          <p:nvPr/>
        </p:nvSpPr>
        <p:spPr>
          <a:xfrm>
            <a:off x="2979046" y="7326276"/>
            <a:ext cx="6896100" cy="331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3291">
                <a:latin typeface="Poppins"/>
                <a:ea typeface="Poppins"/>
                <a:cs typeface="Poppins"/>
                <a:sym typeface="Poppins"/>
                <a:extLst>
                  <a:ext uri="http://customooxmlschemas.google.com/">
                    <go:slidesCustomData xmlns:go="http://customooxmlschemas.google.com/" textRoundtripDataId="5"/>
                  </a:ext>
                </a:extLst>
              </a:rPr>
              <a:t>The</a:t>
            </a:r>
            <a:r>
              <a:rPr b="1" lang="en-US" sz="3291">
                <a:latin typeface="Poppins"/>
                <a:ea typeface="Poppins"/>
                <a:cs typeface="Poppins"/>
                <a:sym typeface="Poppins"/>
              </a:rPr>
              <a:t> role of healthcare providers in addressing AMR</a:t>
            </a:r>
            <a:endParaRPr b="1" sz="3291">
              <a:latin typeface="Poppins"/>
              <a:ea typeface="Poppins"/>
              <a:cs typeface="Poppins"/>
              <a:sym typeface="Poppins"/>
            </a:endParaRPr>
          </a:p>
          <a:p>
            <a:pPr indent="0" lvl="0" marL="0" marR="0" rtl="0" algn="l">
              <a:lnSpc>
                <a:spcPct val="115000"/>
              </a:lnSpc>
              <a:spcBef>
                <a:spcPts val="0"/>
              </a:spcBef>
              <a:spcAft>
                <a:spcPts val="0"/>
              </a:spcAft>
              <a:buNone/>
            </a:pPr>
            <a:r>
              <a:rPr b="1" i="1" lang="en-US" sz="2000">
                <a:latin typeface="Poppins"/>
                <a:ea typeface="Poppins"/>
                <a:cs typeface="Poppins"/>
                <a:sym typeface="Poppins"/>
              </a:rPr>
              <a:t>How medical students and clinicians can promote responsible antibiotic use and community awareness.</a:t>
            </a:r>
            <a:endParaRPr b="1" i="1" sz="2000">
              <a:latin typeface="Poppins"/>
              <a:ea typeface="Poppins"/>
              <a:cs typeface="Poppins"/>
              <a:sym typeface="Poppins"/>
            </a:endParaRPr>
          </a:p>
          <a:p>
            <a:pPr indent="0" lvl="0" marL="0" marR="0" rtl="0" algn="l">
              <a:lnSpc>
                <a:spcPct val="115000"/>
              </a:lnSpc>
              <a:spcBef>
                <a:spcPts val="0"/>
              </a:spcBef>
              <a:spcAft>
                <a:spcPts val="0"/>
              </a:spcAft>
              <a:buNone/>
            </a:pPr>
            <a:r>
              <a:t/>
            </a:r>
            <a:endParaRPr b="1" sz="3291">
              <a:latin typeface="Poppins"/>
              <a:ea typeface="Poppins"/>
              <a:cs typeface="Poppins"/>
              <a:sym typeface="Poppins"/>
            </a:endParaRPr>
          </a:p>
          <a:p>
            <a:pPr indent="0" lvl="0" marL="0" marR="0" rtl="0" algn="l">
              <a:lnSpc>
                <a:spcPct val="115000"/>
              </a:lnSpc>
              <a:spcBef>
                <a:spcPts val="0"/>
              </a:spcBef>
              <a:spcAft>
                <a:spcPts val="0"/>
              </a:spcAft>
              <a:buNone/>
            </a:pPr>
            <a:r>
              <a:t/>
            </a:r>
            <a:endParaRPr b="1" sz="3291">
              <a:latin typeface="Poppins"/>
              <a:ea typeface="Poppins"/>
              <a:cs typeface="Poppins"/>
              <a:sym typeface="Poppi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85" name="Shape 485"/>
        <p:cNvGrpSpPr/>
        <p:nvPr/>
      </p:nvGrpSpPr>
      <p:grpSpPr>
        <a:xfrm>
          <a:off x="0" y="0"/>
          <a:ext cx="0" cy="0"/>
          <a:chOff x="0" y="0"/>
          <a:chExt cx="0" cy="0"/>
        </a:xfrm>
      </p:grpSpPr>
      <p:sp>
        <p:nvSpPr>
          <p:cNvPr id="486" name="Google Shape;486;g3747afbba41_0_111"/>
          <p:cNvSpPr/>
          <p:nvPr/>
        </p:nvSpPr>
        <p:spPr>
          <a:xfrm>
            <a:off x="50" y="0"/>
            <a:ext cx="18288000" cy="1415100"/>
          </a:xfrm>
          <a:prstGeom prst="rect">
            <a:avLst/>
          </a:pr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3747afbba41_0_111"/>
          <p:cNvSpPr/>
          <p:nvPr/>
        </p:nvSpPr>
        <p:spPr>
          <a:xfrm>
            <a:off x="1104648" y="5110626"/>
            <a:ext cx="1884023" cy="1781186"/>
          </a:xfrm>
          <a:custGeom>
            <a:rect b="b" l="l" r="r" t="t"/>
            <a:pathLst>
              <a:path extrusionOk="0" h="1781186" w="1884023">
                <a:moveTo>
                  <a:pt x="0" y="0"/>
                </a:moveTo>
                <a:lnTo>
                  <a:pt x="1884023" y="0"/>
                </a:lnTo>
                <a:lnTo>
                  <a:pt x="1884023" y="1781186"/>
                </a:lnTo>
                <a:lnTo>
                  <a:pt x="0" y="1781186"/>
                </a:lnTo>
                <a:lnTo>
                  <a:pt x="0" y="0"/>
                </a:lnTo>
                <a:close/>
              </a:path>
            </a:pathLst>
          </a:custGeom>
          <a:blipFill rotWithShape="1">
            <a:blip r:embed="rId3">
              <a:alphaModFix/>
            </a:blip>
            <a:stretch>
              <a:fillRect b="0" l="0" r="0" t="0"/>
            </a:stretch>
          </a:blipFill>
          <a:ln>
            <a:noFill/>
          </a:ln>
        </p:spPr>
      </p:sp>
      <p:sp>
        <p:nvSpPr>
          <p:cNvPr id="488" name="Google Shape;488;g3747afbba41_0_111"/>
          <p:cNvSpPr/>
          <p:nvPr/>
        </p:nvSpPr>
        <p:spPr>
          <a:xfrm>
            <a:off x="1690903" y="7823316"/>
            <a:ext cx="1462598" cy="1866154"/>
          </a:xfrm>
          <a:custGeom>
            <a:rect b="b" l="l" r="r" t="t"/>
            <a:pathLst>
              <a:path extrusionOk="0" h="1866154" w="1462598">
                <a:moveTo>
                  <a:pt x="0" y="0"/>
                </a:moveTo>
                <a:lnTo>
                  <a:pt x="1462598" y="0"/>
                </a:lnTo>
                <a:lnTo>
                  <a:pt x="1462598" y="1866153"/>
                </a:lnTo>
                <a:lnTo>
                  <a:pt x="0" y="1866153"/>
                </a:lnTo>
                <a:lnTo>
                  <a:pt x="0" y="0"/>
                </a:lnTo>
                <a:close/>
              </a:path>
            </a:pathLst>
          </a:custGeom>
          <a:blipFill rotWithShape="1">
            <a:blip r:embed="rId4">
              <a:alphaModFix/>
            </a:blip>
            <a:stretch>
              <a:fillRect b="0" l="0" r="0" t="0"/>
            </a:stretch>
          </a:blipFill>
          <a:ln>
            <a:noFill/>
          </a:ln>
        </p:spPr>
      </p:sp>
      <p:sp>
        <p:nvSpPr>
          <p:cNvPr id="489" name="Google Shape;489;g3747afbba41_0_111"/>
          <p:cNvSpPr txBox="1"/>
          <p:nvPr/>
        </p:nvSpPr>
        <p:spPr>
          <a:xfrm>
            <a:off x="3823989" y="2584057"/>
            <a:ext cx="13891200" cy="683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AMR is a global health threat. It affects everyone and everyone has a role to play in tackling this health issue. </a:t>
            </a:r>
            <a:endParaRPr sz="3000">
              <a:latin typeface="Poppins"/>
              <a:ea typeface="Poppins"/>
              <a:cs typeface="Poppins"/>
              <a:sym typeface="Poppins"/>
            </a:endParaRPr>
          </a:p>
          <a:p>
            <a:pPr indent="0" lvl="0" marL="0" marR="0" rtl="0" algn="l">
              <a:lnSpc>
                <a:spcPct val="115000"/>
              </a:lnSpc>
              <a:spcBef>
                <a:spcPts val="0"/>
              </a:spcBef>
              <a:spcAft>
                <a:spcPts val="0"/>
              </a:spcAft>
              <a:buNone/>
            </a:pPr>
            <a:r>
              <a:t/>
            </a:r>
            <a:endParaRPr i="0" sz="30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Your role as future </a:t>
            </a:r>
            <a:r>
              <a:rPr lang="en-US" sz="3000">
                <a:latin typeface="Poppins"/>
                <a:ea typeface="Poppins"/>
                <a:cs typeface="Poppins"/>
                <a:sym typeface="Poppins"/>
              </a:rPr>
              <a:t>doctors</a:t>
            </a:r>
            <a:r>
              <a:rPr i="0" lang="en-US" sz="3000" u="none" cap="none" strike="noStrike">
                <a:solidFill>
                  <a:srgbClr val="000000"/>
                </a:solidFill>
                <a:latin typeface="Poppins"/>
                <a:ea typeface="Poppins"/>
                <a:cs typeface="Poppins"/>
                <a:sym typeface="Poppins"/>
              </a:rPr>
              <a:t>: Be responsible prescribers and educators, ensuring the rational use of antibiotics.</a:t>
            </a:r>
            <a:endParaRPr sz="3000">
              <a:latin typeface="Poppins"/>
              <a:ea typeface="Poppins"/>
              <a:cs typeface="Poppins"/>
              <a:sym typeface="Poppins"/>
            </a:endParaRPr>
          </a:p>
          <a:p>
            <a:pPr indent="0" lvl="0" marL="0" marR="0" rtl="0" algn="l">
              <a:lnSpc>
                <a:spcPct val="115000"/>
              </a:lnSpc>
              <a:spcBef>
                <a:spcPts val="0"/>
              </a:spcBef>
              <a:spcAft>
                <a:spcPts val="0"/>
              </a:spcAft>
              <a:buNone/>
            </a:pPr>
            <a:r>
              <a:t/>
            </a:r>
            <a:endParaRPr i="0" sz="30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Key actions to combat AMR:</a:t>
            </a:r>
            <a:endParaRPr sz="3000">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Promote infection prevention and hygiene practices.</a:t>
            </a:r>
            <a:endParaRPr sz="3000">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Educate patients on the correct use of antibiotics.</a:t>
            </a:r>
            <a:endParaRPr sz="3000">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Support antimicrobial stewardship programs.</a:t>
            </a:r>
            <a:endParaRPr sz="3000">
              <a:latin typeface="Poppins"/>
              <a:ea typeface="Poppins"/>
              <a:cs typeface="Poppins"/>
              <a:sym typeface="Poppins"/>
            </a:endParaRPr>
          </a:p>
          <a:p>
            <a:pPr indent="0" lvl="0" marL="0" marR="0" rtl="0" algn="l">
              <a:lnSpc>
                <a:spcPct val="115000"/>
              </a:lnSpc>
              <a:spcBef>
                <a:spcPts val="0"/>
              </a:spcBef>
              <a:spcAft>
                <a:spcPts val="0"/>
              </a:spcAft>
              <a:buNone/>
            </a:pPr>
            <a:r>
              <a:t/>
            </a:r>
            <a:endParaRPr i="0" sz="30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i="0" lang="en-US" sz="3000" u="none" cap="none" strike="noStrike">
                <a:solidFill>
                  <a:srgbClr val="000000"/>
                </a:solidFill>
                <a:latin typeface="Poppins"/>
                <a:ea typeface="Poppins"/>
                <a:cs typeface="Poppins"/>
                <a:sym typeface="Poppins"/>
              </a:rPr>
              <a:t>Looking ahead: Innovate and contribute to raising awareness, research in diagnostics, vaccines, and alternative therapies to combat AMR.</a:t>
            </a:r>
            <a:endParaRPr sz="3000">
              <a:latin typeface="Poppins"/>
              <a:ea typeface="Poppins"/>
              <a:cs typeface="Poppins"/>
              <a:sym typeface="Poppins"/>
            </a:endParaRPr>
          </a:p>
        </p:txBody>
      </p:sp>
      <p:sp>
        <p:nvSpPr>
          <p:cNvPr id="490" name="Google Shape;490;g3747afbba41_0_111"/>
          <p:cNvSpPr/>
          <p:nvPr/>
        </p:nvSpPr>
        <p:spPr>
          <a:xfrm>
            <a:off x="1438611" y="2087249"/>
            <a:ext cx="1246368" cy="2556651"/>
          </a:xfrm>
          <a:custGeom>
            <a:rect b="b" l="l" r="r" t="t"/>
            <a:pathLst>
              <a:path extrusionOk="0" h="2556651" w="1246368">
                <a:moveTo>
                  <a:pt x="0" y="0"/>
                </a:moveTo>
                <a:lnTo>
                  <a:pt x="1246368" y="0"/>
                </a:lnTo>
                <a:lnTo>
                  <a:pt x="1246368" y="2556652"/>
                </a:lnTo>
                <a:lnTo>
                  <a:pt x="0" y="2556652"/>
                </a:lnTo>
                <a:lnTo>
                  <a:pt x="0" y="0"/>
                </a:lnTo>
                <a:close/>
              </a:path>
            </a:pathLst>
          </a:custGeom>
          <a:blipFill rotWithShape="1">
            <a:blip r:embed="rId5">
              <a:alphaModFix/>
            </a:blip>
            <a:stretch>
              <a:fillRect b="0" l="0" r="0" t="0"/>
            </a:stretch>
          </a:blipFill>
          <a:ln>
            <a:noFill/>
          </a:ln>
        </p:spPr>
      </p:sp>
      <p:sp>
        <p:nvSpPr>
          <p:cNvPr id="491" name="Google Shape;491;g3747afbba41_0_111"/>
          <p:cNvSpPr txBox="1"/>
          <p:nvPr/>
        </p:nvSpPr>
        <p:spPr>
          <a:xfrm>
            <a:off x="618917" y="315933"/>
            <a:ext cx="16840500" cy="106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00" u="none" cap="none" strike="noStrike">
                <a:solidFill>
                  <a:srgbClr val="FFDE59"/>
                </a:solidFill>
                <a:latin typeface="Arial"/>
                <a:ea typeface="Arial"/>
                <a:cs typeface="Arial"/>
                <a:sym typeface="Arial"/>
              </a:rPr>
              <a:t>Here’s what we learnt today....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495" name="Shape 495"/>
        <p:cNvGrpSpPr/>
        <p:nvPr/>
      </p:nvGrpSpPr>
      <p:grpSpPr>
        <a:xfrm>
          <a:off x="0" y="0"/>
          <a:ext cx="0" cy="0"/>
          <a:chOff x="0" y="0"/>
          <a:chExt cx="0" cy="0"/>
        </a:xfrm>
      </p:grpSpPr>
      <p:sp>
        <p:nvSpPr>
          <p:cNvPr id="496" name="Google Shape;496;p31"/>
          <p:cNvSpPr txBox="1"/>
          <p:nvPr/>
        </p:nvSpPr>
        <p:spPr>
          <a:xfrm>
            <a:off x="1278942" y="2079041"/>
            <a:ext cx="15730200" cy="7078800"/>
          </a:xfrm>
          <a:prstGeom prst="rect">
            <a:avLst/>
          </a:prstGeom>
          <a:noFill/>
          <a:ln>
            <a:noFill/>
          </a:ln>
        </p:spPr>
        <p:txBody>
          <a:bodyPr anchorCtr="0" anchor="t" bIns="0" lIns="0" spcFirstLastPara="1" rIns="0" wrap="square" tIns="0">
            <a:spAutoFit/>
          </a:bodyPr>
          <a:lstStyle/>
          <a:p>
            <a:pPr indent="0" lvl="0" marL="0" marR="0" rtl="0" algn="l">
              <a:lnSpc>
                <a:spcPct val="160013"/>
              </a:lnSpc>
              <a:spcBef>
                <a:spcPts val="0"/>
              </a:spcBef>
              <a:spcAft>
                <a:spcPts val="0"/>
              </a:spcAft>
              <a:buNone/>
            </a:pPr>
            <a:r>
              <a:rPr b="1" i="0" lang="en-US" sz="2986" u="none" cap="none" strike="noStrike">
                <a:solidFill>
                  <a:srgbClr val="000000"/>
                </a:solidFill>
                <a:latin typeface="Arial"/>
                <a:ea typeface="Arial"/>
                <a:cs typeface="Arial"/>
                <a:sym typeface="Arial"/>
              </a:rPr>
              <a:t>WHO Course:</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Antimicrobial Resistance: </a:t>
            </a:r>
            <a:r>
              <a:rPr b="0" i="0" lang="en-US" sz="2986" u="sng" cap="none" strike="noStrike">
                <a:solidFill>
                  <a:srgbClr val="000000"/>
                </a:solidFill>
                <a:latin typeface="Arial"/>
                <a:ea typeface="Arial"/>
                <a:cs typeface="Arial"/>
                <a:sym typeface="Arial"/>
                <a:hlinkClick r:id="rId3">
                  <a:extLst>
                    <a:ext uri="{A12FA001-AC4F-418D-AE19-62706E023703}">
                      <ahyp:hlinkClr val="tx"/>
                    </a:ext>
                  </a:extLst>
                </a:hlinkClick>
              </a:rPr>
              <a:t>https://openwho.org/channels/amr</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Infection Prevention and Control: </a:t>
            </a:r>
            <a:r>
              <a:rPr b="0" i="0" lang="en-US" sz="2986" u="sng" cap="none" strike="noStrike">
                <a:solidFill>
                  <a:srgbClr val="000000"/>
                </a:solidFill>
                <a:latin typeface="Arial"/>
                <a:ea typeface="Arial"/>
                <a:cs typeface="Arial"/>
                <a:sym typeface="Arial"/>
                <a:hlinkClick r:id="rId4">
                  <a:extLst>
                    <a:ext uri="{A12FA001-AC4F-418D-AE19-62706E023703}">
                      <ahyp:hlinkClr val="tx"/>
                    </a:ext>
                  </a:extLst>
                </a:hlinkClick>
              </a:rPr>
              <a:t>https://openwho.org/channels/ipc</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sng" cap="none" strike="noStrike">
                <a:solidFill>
                  <a:srgbClr val="000000"/>
                </a:solidFill>
                <a:latin typeface="Arial"/>
                <a:ea typeface="Arial"/>
                <a:cs typeface="Arial"/>
                <a:sym typeface="Arial"/>
                <a:hlinkClick r:id="rId5">
                  <a:extLst>
                    <a:ext uri="{A12FA001-AC4F-418D-AE19-62706E023703}">
                      <ahyp:hlinkClr val="tx"/>
                    </a:ext>
                  </a:extLst>
                </a:hlinkClick>
              </a:rPr>
              <a:t>Antimicrobial Stewardship: </a:t>
            </a:r>
            <a:r>
              <a:rPr b="0" i="0" lang="en-US" sz="2986" u="sng" cap="none" strike="noStrike">
                <a:solidFill>
                  <a:srgbClr val="000000"/>
                </a:solidFill>
                <a:latin typeface="Arial"/>
                <a:ea typeface="Arial"/>
                <a:cs typeface="Arial"/>
                <a:sym typeface="Arial"/>
                <a:hlinkClick r:id="rId6">
                  <a:extLst>
                    <a:ext uri="{A12FA001-AC4F-418D-AE19-62706E023703}">
                      <ahyp:hlinkClr val="tx"/>
                    </a:ext>
                  </a:extLst>
                </a:hlinkClick>
              </a:rPr>
              <a:t>https://openwho.org/courses/AMR-competency </a:t>
            </a:r>
            <a:endParaRPr/>
          </a:p>
          <a:p>
            <a:pPr indent="0" lvl="0" marL="0" marR="0" rtl="0" algn="l">
              <a:lnSpc>
                <a:spcPct val="160013"/>
              </a:lnSpc>
              <a:spcBef>
                <a:spcPts val="0"/>
              </a:spcBef>
              <a:spcAft>
                <a:spcPts val="0"/>
              </a:spcAft>
              <a:buNone/>
            </a:pPr>
            <a:r>
              <a:t/>
            </a:r>
            <a:endParaRPr b="0" i="0" sz="2986" u="sng" cap="none" strike="noStrike">
              <a:solidFill>
                <a:srgbClr val="000000"/>
              </a:solidFill>
              <a:latin typeface="Arial"/>
              <a:ea typeface="Arial"/>
              <a:cs typeface="Arial"/>
              <a:sym typeface="Arial"/>
              <a:hlinkClick r:id="rId7">
                <a:extLst>
                  <a:ext uri="{A12FA001-AC4F-418D-AE19-62706E023703}">
                    <ahyp:hlinkClr val="tx"/>
                  </a:ext>
                </a:extLst>
              </a:hlinkClick>
            </a:endParaRPr>
          </a:p>
          <a:p>
            <a:pPr indent="0" lvl="0" marL="0" marR="0" rtl="0" algn="l">
              <a:lnSpc>
                <a:spcPct val="160013"/>
              </a:lnSpc>
              <a:spcBef>
                <a:spcPts val="0"/>
              </a:spcBef>
              <a:spcAft>
                <a:spcPts val="0"/>
              </a:spcAft>
              <a:buNone/>
            </a:pPr>
            <a:r>
              <a:rPr b="1" i="0" lang="en-US" sz="2986" u="none" cap="none" strike="noStrike">
                <a:solidFill>
                  <a:srgbClr val="000000"/>
                </a:solidFill>
                <a:latin typeface="Arial"/>
                <a:ea typeface="Arial"/>
                <a:cs typeface="Arial"/>
                <a:sym typeface="Arial"/>
              </a:rPr>
              <a:t>Coursera Course:</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Antimicrobial Resistance: </a:t>
            </a:r>
            <a:r>
              <a:rPr b="0" i="0" lang="en-US" sz="2986" u="sng" cap="none" strike="noStrike">
                <a:solidFill>
                  <a:srgbClr val="000000"/>
                </a:solidFill>
                <a:latin typeface="Arial"/>
                <a:ea typeface="Arial"/>
                <a:cs typeface="Arial"/>
                <a:sym typeface="Arial"/>
                <a:hlinkClick r:id="rId8">
                  <a:extLst>
                    <a:ext uri="{A12FA001-AC4F-418D-AE19-62706E023703}">
                      <ahyp:hlinkClr val="tx"/>
                    </a:ext>
                  </a:extLst>
                </a:hlinkClick>
              </a:rPr>
              <a:t>https://www.coursera.org/learn/antimicrobial-resistance</a:t>
            </a:r>
            <a:endParaRPr/>
          </a:p>
          <a:p>
            <a:pPr indent="0" lvl="0" marL="0" marR="0" rtl="0" algn="l">
              <a:lnSpc>
                <a:spcPct val="160013"/>
              </a:lnSpc>
              <a:spcBef>
                <a:spcPts val="0"/>
              </a:spcBef>
              <a:spcAft>
                <a:spcPts val="0"/>
              </a:spcAft>
              <a:buNone/>
            </a:pPr>
            <a:r>
              <a:t/>
            </a:r>
            <a:endParaRPr b="0" i="0" sz="2986" u="sng" cap="none" strike="noStrike">
              <a:solidFill>
                <a:srgbClr val="000000"/>
              </a:solidFill>
              <a:latin typeface="Arial"/>
              <a:ea typeface="Arial"/>
              <a:cs typeface="Arial"/>
              <a:sym typeface="Arial"/>
              <a:hlinkClick r:id="rId9">
                <a:extLst>
                  <a:ext uri="{A12FA001-AC4F-418D-AE19-62706E023703}">
                    <ahyp:hlinkClr val="tx"/>
                  </a:ext>
                </a:extLst>
              </a:hlinkClick>
            </a:endParaRPr>
          </a:p>
          <a:p>
            <a:pPr indent="0" lvl="0" marL="0" marR="0" rtl="0" algn="l">
              <a:lnSpc>
                <a:spcPct val="160013"/>
              </a:lnSpc>
              <a:spcBef>
                <a:spcPts val="0"/>
              </a:spcBef>
              <a:spcAft>
                <a:spcPts val="0"/>
              </a:spcAft>
              <a:buNone/>
            </a:pPr>
            <a:r>
              <a:rPr b="1" i="0" lang="en-US" sz="2986" u="none" cap="none" strike="noStrike">
                <a:solidFill>
                  <a:srgbClr val="000000"/>
                </a:solidFill>
                <a:latin typeface="Arial"/>
                <a:ea typeface="Arial"/>
                <a:cs typeface="Arial"/>
                <a:sym typeface="Arial"/>
              </a:rPr>
              <a:t>CDC Course:</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Antibiotic Stewardship:</a:t>
            </a:r>
            <a:r>
              <a:rPr b="0" i="0" lang="en-US" sz="2986" u="none" cap="none" strike="noStrike">
                <a:solidFill>
                  <a:srgbClr val="000000"/>
                </a:solidFill>
                <a:latin typeface="Arial"/>
                <a:ea typeface="Arial"/>
                <a:cs typeface="Arial"/>
                <a:sym typeface="Arial"/>
              </a:rPr>
              <a:t> </a:t>
            </a:r>
            <a:r>
              <a:rPr b="0" i="0" lang="en-US" sz="2986" u="sng" cap="none" strike="noStrike">
                <a:solidFill>
                  <a:srgbClr val="000000"/>
                </a:solidFill>
                <a:latin typeface="Arial"/>
                <a:ea typeface="Arial"/>
                <a:cs typeface="Arial"/>
                <a:sym typeface="Arial"/>
                <a:hlinkClick r:id="rId10">
                  <a:extLst>
                    <a:ext uri="{A12FA001-AC4F-418D-AE19-62706E023703}">
                      <ahyp:hlinkClr val="tx"/>
                    </a:ext>
                  </a:extLst>
                </a:hlinkClick>
              </a:rPr>
              <a:t>https://www.train.org/cdctrain/training_plan/3697</a:t>
            </a:r>
            <a:endParaRPr/>
          </a:p>
        </p:txBody>
      </p:sp>
      <p:sp>
        <p:nvSpPr>
          <p:cNvPr id="497" name="Google Shape;497;p31"/>
          <p:cNvSpPr txBox="1"/>
          <p:nvPr/>
        </p:nvSpPr>
        <p:spPr>
          <a:xfrm>
            <a:off x="299025" y="124450"/>
            <a:ext cx="18288000" cy="1750800"/>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US" sz="11973" u="none" cap="none" strike="noStrike">
                <a:solidFill>
                  <a:srgbClr val="000000"/>
                </a:solidFill>
                <a:latin typeface="Arial"/>
                <a:ea typeface="Arial"/>
                <a:cs typeface="Arial"/>
                <a:sym typeface="Arial"/>
              </a:rPr>
              <a:t>Educational Resources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BDB"/>
        </a:solidFill>
      </p:bgPr>
    </p:bg>
    <p:spTree>
      <p:nvGrpSpPr>
        <p:cNvPr id="501" name="Shape 501"/>
        <p:cNvGrpSpPr/>
        <p:nvPr/>
      </p:nvGrpSpPr>
      <p:grpSpPr>
        <a:xfrm>
          <a:off x="0" y="0"/>
          <a:ext cx="0" cy="0"/>
          <a:chOff x="0" y="0"/>
          <a:chExt cx="0" cy="0"/>
        </a:xfrm>
      </p:grpSpPr>
      <p:sp>
        <p:nvSpPr>
          <p:cNvPr id="502" name="Google Shape;502;p32"/>
          <p:cNvSpPr txBox="1"/>
          <p:nvPr/>
        </p:nvSpPr>
        <p:spPr>
          <a:xfrm>
            <a:off x="1179267" y="1836991"/>
            <a:ext cx="15730200" cy="8549700"/>
          </a:xfrm>
          <a:prstGeom prst="rect">
            <a:avLst/>
          </a:prstGeom>
          <a:noFill/>
          <a:ln>
            <a:noFill/>
          </a:ln>
        </p:spPr>
        <p:txBody>
          <a:bodyPr anchorCtr="0" anchor="t" bIns="0" lIns="0" spcFirstLastPara="1" rIns="0" wrap="square" tIns="0">
            <a:spAutoFit/>
          </a:bodyPr>
          <a:lstStyle/>
          <a:p>
            <a:pPr indent="0" lvl="0" marL="0" marR="0" rtl="0" algn="l">
              <a:lnSpc>
                <a:spcPct val="160013"/>
              </a:lnSpc>
              <a:spcBef>
                <a:spcPts val="0"/>
              </a:spcBef>
              <a:spcAft>
                <a:spcPts val="0"/>
              </a:spcAft>
              <a:buNone/>
            </a:pPr>
            <a:r>
              <a:rPr b="1" i="0" lang="en-US" sz="2986" u="none" cap="none" strike="noStrike">
                <a:solidFill>
                  <a:srgbClr val="000000"/>
                </a:solidFill>
                <a:latin typeface="Arial"/>
                <a:ea typeface="Arial"/>
                <a:cs typeface="Arial"/>
                <a:sym typeface="Arial"/>
              </a:rPr>
              <a:t>Stanford Online</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Antibiotics Review: </a:t>
            </a:r>
            <a:r>
              <a:rPr b="0" i="0" lang="en-US" sz="2986" u="sng" cap="none" strike="noStrike">
                <a:solidFill>
                  <a:srgbClr val="000000"/>
                </a:solidFill>
                <a:latin typeface="Arial"/>
                <a:ea typeface="Arial"/>
                <a:cs typeface="Arial"/>
                <a:sym typeface="Arial"/>
                <a:hlinkClick r:id="rId3">
                  <a:extLst>
                    <a:ext uri="{A12FA001-AC4F-418D-AE19-62706E023703}">
                      <ahyp:hlinkClr val="tx"/>
                    </a:ext>
                  </a:extLst>
                </a:hlinkClick>
              </a:rPr>
              <a:t>http://errolozdalga.com/medicine/pages/OtherPages/AntibioticReview.ChanuRhee.html</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Antibiotics and Outpatient Infections (CME): </a:t>
            </a:r>
            <a:r>
              <a:rPr b="0" i="0" lang="en-US" sz="2986" u="sng" cap="none" strike="noStrike">
                <a:solidFill>
                  <a:srgbClr val="000000"/>
                </a:solidFill>
                <a:latin typeface="Arial"/>
                <a:ea typeface="Arial"/>
                <a:cs typeface="Arial"/>
                <a:sym typeface="Arial"/>
                <a:hlinkClick r:id="rId4">
                  <a:extLst>
                    <a:ext uri="{A12FA001-AC4F-418D-AE19-62706E023703}">
                      <ahyp:hlinkClr val="tx"/>
                    </a:ext>
                  </a:extLst>
                </a:hlinkClick>
              </a:rPr>
              <a:t>https://online.stanford.edu/courses/som-ycme0020-prescribe-or-not-prescribe-antibiotics-and-outpatient-infections-cme</a:t>
            </a:r>
            <a:endParaRPr/>
          </a:p>
          <a:p>
            <a:pPr indent="0" lvl="0" marL="0" marR="0" rtl="0" algn="l">
              <a:lnSpc>
                <a:spcPct val="160013"/>
              </a:lnSpc>
              <a:spcBef>
                <a:spcPts val="0"/>
              </a:spcBef>
              <a:spcAft>
                <a:spcPts val="0"/>
              </a:spcAft>
              <a:buNone/>
            </a:pPr>
            <a:r>
              <a:t/>
            </a:r>
            <a:endParaRPr b="0" i="0" sz="2986" u="sng" cap="none" strike="noStrike">
              <a:solidFill>
                <a:srgbClr val="000000"/>
              </a:solidFill>
              <a:latin typeface="Arial"/>
              <a:ea typeface="Arial"/>
              <a:cs typeface="Arial"/>
              <a:sym typeface="Arial"/>
              <a:hlinkClick r:id="rId5">
                <a:extLst>
                  <a:ext uri="{A12FA001-AC4F-418D-AE19-62706E023703}">
                    <ahyp:hlinkClr val="tx"/>
                  </a:ext>
                </a:extLst>
              </a:hlinkClick>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Fleming Fund Online AMR Course</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Diagnostic Stewardship: </a:t>
            </a:r>
            <a:r>
              <a:rPr b="0" i="0" lang="en-US" sz="2986" u="sng" cap="none" strike="noStrike">
                <a:solidFill>
                  <a:srgbClr val="000000"/>
                </a:solidFill>
                <a:latin typeface="Arial"/>
                <a:ea typeface="Arial"/>
                <a:cs typeface="Arial"/>
                <a:sym typeface="Arial"/>
                <a:hlinkClick r:id="rId6">
                  <a:extLst>
                    <a:ext uri="{A12FA001-AC4F-418D-AE19-62706E023703}">
                      <ahyp:hlinkClr val="tx"/>
                    </a:ext>
                  </a:extLst>
                </a:hlinkClick>
              </a:rPr>
              <a:t>https://www.open.edu/openlearncreate/course/view.php?id=6559</a:t>
            </a:r>
            <a:endParaRPr/>
          </a:p>
          <a:p>
            <a:pPr indent="-322427" lvl="1" marL="644855" marR="0" rtl="0" algn="l">
              <a:lnSpc>
                <a:spcPct val="160013"/>
              </a:lnSpc>
              <a:spcBef>
                <a:spcPts val="0"/>
              </a:spcBef>
              <a:spcAft>
                <a:spcPts val="0"/>
              </a:spcAft>
              <a:buClr>
                <a:srgbClr val="000000"/>
              </a:buClr>
              <a:buSzPts val="2986"/>
              <a:buFont typeface="Arial"/>
              <a:buChar char="•"/>
            </a:pPr>
            <a:r>
              <a:rPr b="1" i="0" lang="en-US" sz="2986" u="none" cap="none" strike="noStrike">
                <a:solidFill>
                  <a:srgbClr val="000000"/>
                </a:solidFill>
                <a:latin typeface="Arial"/>
                <a:ea typeface="Arial"/>
                <a:cs typeface="Arial"/>
                <a:sym typeface="Arial"/>
              </a:rPr>
              <a:t>AMR Surveillance: </a:t>
            </a:r>
            <a:r>
              <a:rPr b="0" i="0" lang="en-US" sz="2986" u="sng" cap="none" strike="noStrike">
                <a:solidFill>
                  <a:srgbClr val="000000"/>
                </a:solidFill>
                <a:latin typeface="Arial"/>
                <a:ea typeface="Arial"/>
                <a:cs typeface="Arial"/>
                <a:sym typeface="Arial"/>
                <a:hlinkClick r:id="rId7">
                  <a:extLst>
                    <a:ext uri="{A12FA001-AC4F-418D-AE19-62706E023703}">
                      <ahyp:hlinkClr val="tx"/>
                    </a:ext>
                  </a:extLst>
                </a:hlinkClick>
              </a:rPr>
              <a:t>https://www.open.edu/openlearncreate/course/view.php?id=6548</a:t>
            </a:r>
            <a:endParaRPr/>
          </a:p>
          <a:p>
            <a:pPr indent="0" lvl="0" marL="0" marR="0" rtl="0" algn="l">
              <a:lnSpc>
                <a:spcPct val="160013"/>
              </a:lnSpc>
              <a:spcBef>
                <a:spcPts val="0"/>
              </a:spcBef>
              <a:spcAft>
                <a:spcPts val="0"/>
              </a:spcAft>
              <a:buNone/>
            </a:pPr>
            <a:r>
              <a:t/>
            </a:r>
            <a:endParaRPr b="0" i="0" sz="2986" u="sng" cap="none" strike="noStrike">
              <a:solidFill>
                <a:srgbClr val="000000"/>
              </a:solidFill>
              <a:latin typeface="Arial"/>
              <a:ea typeface="Arial"/>
              <a:cs typeface="Arial"/>
              <a:sym typeface="Arial"/>
              <a:hlinkClick r:id="rId8">
                <a:extLst>
                  <a:ext uri="{A12FA001-AC4F-418D-AE19-62706E023703}">
                    <ahyp:hlinkClr val="tx"/>
                  </a:ext>
                </a:extLst>
              </a:hlinkClick>
            </a:endParaRPr>
          </a:p>
        </p:txBody>
      </p:sp>
      <p:sp>
        <p:nvSpPr>
          <p:cNvPr id="503" name="Google Shape;503;p32"/>
          <p:cNvSpPr txBox="1"/>
          <p:nvPr/>
        </p:nvSpPr>
        <p:spPr>
          <a:xfrm>
            <a:off x="139550" y="204200"/>
            <a:ext cx="18288000" cy="1750800"/>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US" sz="11973" u="none" cap="none" strike="noStrike">
                <a:solidFill>
                  <a:srgbClr val="000000"/>
                </a:solidFill>
                <a:latin typeface="Arial"/>
                <a:ea typeface="Arial"/>
                <a:cs typeface="Arial"/>
                <a:sym typeface="Arial"/>
              </a:rPr>
              <a:t>Educational Resources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BDB"/>
        </a:solidFill>
      </p:bgPr>
    </p:bg>
    <p:spTree>
      <p:nvGrpSpPr>
        <p:cNvPr id="507" name="Shape 507"/>
        <p:cNvGrpSpPr/>
        <p:nvPr/>
      </p:nvGrpSpPr>
      <p:grpSpPr>
        <a:xfrm>
          <a:off x="0" y="0"/>
          <a:ext cx="0" cy="0"/>
          <a:chOff x="0" y="0"/>
          <a:chExt cx="0" cy="0"/>
        </a:xfrm>
      </p:grpSpPr>
      <p:sp>
        <p:nvSpPr>
          <p:cNvPr id="508" name="Google Shape;508;p33"/>
          <p:cNvSpPr/>
          <p:nvPr/>
        </p:nvSpPr>
        <p:spPr>
          <a:xfrm>
            <a:off x="2838512" y="3792122"/>
            <a:ext cx="4801429" cy="5046795"/>
          </a:xfrm>
          <a:custGeom>
            <a:rect b="b" l="l" r="r" t="t"/>
            <a:pathLst>
              <a:path extrusionOk="0" h="5046795" w="4801429">
                <a:moveTo>
                  <a:pt x="0" y="0"/>
                </a:moveTo>
                <a:lnTo>
                  <a:pt x="4801429" y="0"/>
                </a:lnTo>
                <a:lnTo>
                  <a:pt x="4801429" y="5046795"/>
                </a:lnTo>
                <a:lnTo>
                  <a:pt x="0" y="5046795"/>
                </a:lnTo>
                <a:lnTo>
                  <a:pt x="0" y="0"/>
                </a:lnTo>
                <a:close/>
              </a:path>
            </a:pathLst>
          </a:custGeom>
          <a:blipFill rotWithShape="1">
            <a:blip r:embed="rId3">
              <a:alphaModFix/>
            </a:blip>
            <a:stretch>
              <a:fillRect b="0" l="-2549" r="-2559" t="0"/>
            </a:stretch>
          </a:blipFill>
          <a:ln>
            <a:noFill/>
          </a:ln>
        </p:spPr>
      </p:sp>
      <p:sp>
        <p:nvSpPr>
          <p:cNvPr id="509" name="Google Shape;509;p33"/>
          <p:cNvSpPr txBox="1"/>
          <p:nvPr/>
        </p:nvSpPr>
        <p:spPr>
          <a:xfrm>
            <a:off x="1028700" y="254626"/>
            <a:ext cx="16282800" cy="100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500" u="none" cap="none" strike="noStrike">
                <a:solidFill>
                  <a:schemeClr val="dk1"/>
                </a:solidFill>
                <a:latin typeface="Arial"/>
                <a:ea typeface="Arial"/>
                <a:cs typeface="Arial"/>
                <a:sym typeface="Arial"/>
              </a:rPr>
              <a:t>Post-Workshop Feedback</a:t>
            </a:r>
            <a:endParaRPr>
              <a:solidFill>
                <a:schemeClr val="dk1"/>
              </a:solidFill>
            </a:endParaRPr>
          </a:p>
        </p:txBody>
      </p:sp>
      <p:pic>
        <p:nvPicPr>
          <p:cNvPr id="510" name="Google Shape;510;p33"/>
          <p:cNvPicPr preferRelativeResize="0"/>
          <p:nvPr/>
        </p:nvPicPr>
        <p:blipFill>
          <a:blip r:embed="rId4">
            <a:alphaModFix/>
          </a:blip>
          <a:stretch>
            <a:fillRect/>
          </a:stretch>
        </p:blipFill>
        <p:spPr>
          <a:xfrm>
            <a:off x="1326625" y="1306574"/>
            <a:ext cx="15634750" cy="87923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1F20"/>
        </a:solidFill>
      </p:bgPr>
    </p:bg>
    <p:spTree>
      <p:nvGrpSpPr>
        <p:cNvPr id="514" name="Shape 514"/>
        <p:cNvGrpSpPr/>
        <p:nvPr/>
      </p:nvGrpSpPr>
      <p:grpSpPr>
        <a:xfrm>
          <a:off x="0" y="0"/>
          <a:ext cx="0" cy="0"/>
          <a:chOff x="0" y="0"/>
          <a:chExt cx="0" cy="0"/>
        </a:xfrm>
      </p:grpSpPr>
      <p:sp>
        <p:nvSpPr>
          <p:cNvPr id="515" name="Google Shape;515;p34"/>
          <p:cNvSpPr/>
          <p:nvPr/>
        </p:nvSpPr>
        <p:spPr>
          <a:xfrm>
            <a:off x="4023476" y="0"/>
            <a:ext cx="9721878" cy="10325100"/>
          </a:xfrm>
          <a:custGeom>
            <a:rect b="b" l="l" r="r" t="t"/>
            <a:pathLst>
              <a:path extrusionOk="0" h="10325100" w="9721878">
                <a:moveTo>
                  <a:pt x="0" y="0"/>
                </a:moveTo>
                <a:lnTo>
                  <a:pt x="9721879" y="0"/>
                </a:lnTo>
                <a:lnTo>
                  <a:pt x="9721879" y="10325100"/>
                </a:lnTo>
                <a:lnTo>
                  <a:pt x="0" y="10325100"/>
                </a:lnTo>
                <a:lnTo>
                  <a:pt x="0" y="0"/>
                </a:lnTo>
                <a:close/>
              </a:path>
            </a:pathLst>
          </a:custGeom>
          <a:blipFill rotWithShape="1">
            <a:blip r:embed="rId3">
              <a:alphaModFix/>
            </a:blip>
            <a:stretch>
              <a:fillRect b="0" l="-3361" r="-3360" t="0"/>
            </a:stretch>
          </a:blipFill>
          <a:ln>
            <a:noFill/>
          </a:ln>
        </p:spPr>
      </p:sp>
      <p:sp>
        <p:nvSpPr>
          <p:cNvPr id="516" name="Google Shape;516;p34"/>
          <p:cNvSpPr txBox="1"/>
          <p:nvPr/>
        </p:nvSpPr>
        <p:spPr>
          <a:xfrm>
            <a:off x="11937371" y="8857536"/>
            <a:ext cx="4764908" cy="434340"/>
          </a:xfrm>
          <a:prstGeom prst="rect">
            <a:avLst/>
          </a:prstGeom>
          <a:noFill/>
          <a:ln>
            <a:noFill/>
          </a:ln>
        </p:spPr>
        <p:txBody>
          <a:bodyPr anchorCtr="0" anchor="t" bIns="0" lIns="0" spcFirstLastPara="1" rIns="0" wrap="square" tIns="0">
            <a:spAutoFit/>
          </a:bodyPr>
          <a:lstStyle/>
          <a:p>
            <a:pPr indent="0" lvl="0" marL="0" marR="0" rtl="0" algn="l">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17" name="Google Shape;517;p34"/>
          <p:cNvSpPr txBox="1"/>
          <p:nvPr/>
        </p:nvSpPr>
        <p:spPr>
          <a:xfrm>
            <a:off x="-1039841" y="133350"/>
            <a:ext cx="20817600" cy="7695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000" u="none" cap="none" strike="noStrike">
                <a:solidFill>
                  <a:srgbClr val="FFDE59"/>
                </a:solidFill>
                <a:latin typeface="Arial"/>
                <a:ea typeface="Arial"/>
                <a:cs typeface="Arial"/>
                <a:sym typeface="Arial"/>
              </a:rPr>
              <a:t>Unite with the Superheroes in the fight against Superbugs!</a:t>
            </a:r>
            <a:endParaRPr sz="5000"/>
          </a:p>
        </p:txBody>
      </p:sp>
      <p:pic>
        <p:nvPicPr>
          <p:cNvPr id="518" name="Google Shape;518;p34"/>
          <p:cNvPicPr preferRelativeResize="0"/>
          <p:nvPr/>
        </p:nvPicPr>
        <p:blipFill rotWithShape="1">
          <a:blip r:embed="rId4">
            <a:alphaModFix/>
          </a:blip>
          <a:srcRect b="0" l="0" r="0" t="0"/>
          <a:stretch/>
        </p:blipFill>
        <p:spPr>
          <a:xfrm>
            <a:off x="491812" y="5134686"/>
            <a:ext cx="3086100" cy="3086100"/>
          </a:xfrm>
          <a:prstGeom prst="rect">
            <a:avLst/>
          </a:prstGeom>
          <a:noFill/>
          <a:ln>
            <a:noFill/>
          </a:ln>
        </p:spPr>
      </p:pic>
      <p:pic>
        <p:nvPicPr>
          <p:cNvPr id="519" name="Google Shape;519;p34"/>
          <p:cNvPicPr preferRelativeResize="0"/>
          <p:nvPr/>
        </p:nvPicPr>
        <p:blipFill rotWithShape="1">
          <a:blip r:embed="rId5">
            <a:alphaModFix/>
          </a:blip>
          <a:srcRect b="0" l="0" r="0" t="0"/>
          <a:stretch/>
        </p:blipFill>
        <p:spPr>
          <a:xfrm>
            <a:off x="14430375" y="5134686"/>
            <a:ext cx="3086100" cy="3086100"/>
          </a:xfrm>
          <a:prstGeom prst="rect">
            <a:avLst/>
          </a:prstGeom>
          <a:noFill/>
          <a:ln>
            <a:noFill/>
          </a:ln>
        </p:spPr>
      </p:pic>
      <p:sp>
        <p:nvSpPr>
          <p:cNvPr id="520" name="Google Shape;520;p34"/>
          <p:cNvSpPr txBox="1"/>
          <p:nvPr/>
        </p:nvSpPr>
        <p:spPr>
          <a:xfrm>
            <a:off x="748987" y="4181475"/>
            <a:ext cx="2595736" cy="962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DD6C"/>
                </a:solidFill>
                <a:latin typeface="Arial"/>
                <a:ea typeface="Arial"/>
                <a:cs typeface="Arial"/>
                <a:sym typeface="Arial"/>
              </a:rPr>
              <a:t>Scan to visit our website</a:t>
            </a:r>
            <a:endParaRPr/>
          </a:p>
        </p:txBody>
      </p:sp>
      <p:sp>
        <p:nvSpPr>
          <p:cNvPr id="521" name="Google Shape;521;p34"/>
          <p:cNvSpPr txBox="1"/>
          <p:nvPr/>
        </p:nvSpPr>
        <p:spPr>
          <a:xfrm>
            <a:off x="14663564" y="4181475"/>
            <a:ext cx="2595736" cy="962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DD6C"/>
                </a:solidFill>
                <a:latin typeface="Arial"/>
                <a:ea typeface="Arial"/>
                <a:cs typeface="Arial"/>
                <a:sym typeface="Arial"/>
              </a:rPr>
              <a:t>Scan for our IG page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37b5d7e8bfc_0_2"/>
          <p:cNvPicPr preferRelativeResize="0"/>
          <p:nvPr/>
        </p:nvPicPr>
        <p:blipFill>
          <a:blip r:embed="rId3">
            <a:alphaModFix/>
          </a:blip>
          <a:stretch>
            <a:fillRect/>
          </a:stretch>
        </p:blipFill>
        <p:spPr>
          <a:xfrm>
            <a:off x="1134000" y="152400"/>
            <a:ext cx="6568425" cy="9852637"/>
          </a:xfrm>
          <a:prstGeom prst="rect">
            <a:avLst/>
          </a:prstGeom>
          <a:noFill/>
          <a:ln cap="flat" cmpd="sng" w="9525">
            <a:solidFill>
              <a:schemeClr val="dk2"/>
            </a:solidFill>
            <a:prstDash val="solid"/>
            <a:round/>
            <a:headEnd len="sm" w="sm" type="none"/>
            <a:tailEnd len="sm" w="sm" type="none"/>
          </a:ln>
        </p:spPr>
      </p:pic>
      <p:pic>
        <p:nvPicPr>
          <p:cNvPr id="143" name="Google Shape;143;g37b5d7e8bfc_0_2"/>
          <p:cNvPicPr preferRelativeResize="0"/>
          <p:nvPr/>
        </p:nvPicPr>
        <p:blipFill>
          <a:blip r:embed="rId4">
            <a:alphaModFix/>
          </a:blip>
          <a:stretch>
            <a:fillRect/>
          </a:stretch>
        </p:blipFill>
        <p:spPr>
          <a:xfrm>
            <a:off x="8903150" y="152400"/>
            <a:ext cx="6568425" cy="98526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377a658528b_0_21"/>
          <p:cNvPicPr preferRelativeResize="0"/>
          <p:nvPr/>
        </p:nvPicPr>
        <p:blipFill>
          <a:blip r:embed="rId3">
            <a:alphaModFix/>
          </a:blip>
          <a:stretch>
            <a:fillRect/>
          </a:stretch>
        </p:blipFill>
        <p:spPr>
          <a:xfrm>
            <a:off x="245243" y="152400"/>
            <a:ext cx="18028325" cy="1040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9F9"/>
        </a:solidFill>
      </p:bgPr>
    </p:bg>
    <p:spTree>
      <p:nvGrpSpPr>
        <p:cNvPr id="153" name="Shape 153"/>
        <p:cNvGrpSpPr/>
        <p:nvPr/>
      </p:nvGrpSpPr>
      <p:grpSpPr>
        <a:xfrm>
          <a:off x="0" y="0"/>
          <a:ext cx="0" cy="0"/>
          <a:chOff x="0" y="0"/>
          <a:chExt cx="0" cy="0"/>
        </a:xfrm>
      </p:grpSpPr>
      <p:sp>
        <p:nvSpPr>
          <p:cNvPr id="154" name="Google Shape;154;p3"/>
          <p:cNvSpPr/>
          <p:nvPr/>
        </p:nvSpPr>
        <p:spPr>
          <a:xfrm>
            <a:off x="2838512" y="3792122"/>
            <a:ext cx="4801429" cy="5046795"/>
          </a:xfrm>
          <a:custGeom>
            <a:rect b="b" l="l" r="r" t="t"/>
            <a:pathLst>
              <a:path extrusionOk="0" h="5046795" w="4801429">
                <a:moveTo>
                  <a:pt x="0" y="0"/>
                </a:moveTo>
                <a:lnTo>
                  <a:pt x="4801429" y="0"/>
                </a:lnTo>
                <a:lnTo>
                  <a:pt x="4801429" y="5046795"/>
                </a:lnTo>
                <a:lnTo>
                  <a:pt x="0" y="5046795"/>
                </a:lnTo>
                <a:lnTo>
                  <a:pt x="0" y="0"/>
                </a:lnTo>
                <a:close/>
              </a:path>
            </a:pathLst>
          </a:custGeom>
          <a:blipFill rotWithShape="1">
            <a:blip r:embed="rId3">
              <a:alphaModFix/>
            </a:blip>
            <a:stretch>
              <a:fillRect b="0" l="-2554" r="-2553" t="0"/>
            </a:stretch>
          </a:blipFill>
          <a:ln>
            <a:noFill/>
          </a:ln>
        </p:spPr>
      </p:sp>
      <p:sp>
        <p:nvSpPr>
          <p:cNvPr id="155" name="Google Shape;155;p3"/>
          <p:cNvSpPr/>
          <p:nvPr/>
        </p:nvSpPr>
        <p:spPr>
          <a:xfrm>
            <a:off x="1028700" y="344739"/>
            <a:ext cx="16607965" cy="2246537"/>
          </a:xfrm>
          <a:custGeom>
            <a:rect b="b" l="l" r="r" t="t"/>
            <a:pathLst>
              <a:path extrusionOk="0" h="660400" w="4882136">
                <a:moveTo>
                  <a:pt x="4757676" y="660400"/>
                </a:moveTo>
                <a:lnTo>
                  <a:pt x="124460" y="660400"/>
                </a:lnTo>
                <a:cubicBezTo>
                  <a:pt x="55880" y="660400"/>
                  <a:pt x="0" y="604520"/>
                  <a:pt x="0" y="535940"/>
                </a:cubicBezTo>
                <a:lnTo>
                  <a:pt x="0" y="124460"/>
                </a:lnTo>
                <a:cubicBezTo>
                  <a:pt x="0" y="55880"/>
                  <a:pt x="55880" y="0"/>
                  <a:pt x="124460" y="0"/>
                </a:cubicBezTo>
                <a:lnTo>
                  <a:pt x="4757676" y="0"/>
                </a:lnTo>
                <a:cubicBezTo>
                  <a:pt x="4826256" y="0"/>
                  <a:pt x="4882136" y="55880"/>
                  <a:pt x="4882136" y="124460"/>
                </a:cubicBezTo>
                <a:lnTo>
                  <a:pt x="4882136" y="535940"/>
                </a:lnTo>
                <a:cubicBezTo>
                  <a:pt x="4882136" y="604520"/>
                  <a:pt x="4826256" y="660400"/>
                  <a:pt x="4757676" y="6604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txBox="1"/>
          <p:nvPr/>
        </p:nvSpPr>
        <p:spPr>
          <a:xfrm>
            <a:off x="1028700" y="616473"/>
            <a:ext cx="16282667" cy="100393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900" u="none" cap="none" strike="noStrike">
                <a:solidFill>
                  <a:srgbClr val="38B6FF"/>
                </a:solidFill>
                <a:latin typeface="Arial"/>
                <a:ea typeface="Arial"/>
                <a:cs typeface="Arial"/>
                <a:sym typeface="Arial"/>
              </a:rPr>
              <a:t>Pre-Workshop Questionnaire</a:t>
            </a:r>
            <a:endParaRPr/>
          </a:p>
        </p:txBody>
      </p:sp>
      <p:sp>
        <p:nvSpPr>
          <p:cNvPr id="157" name="Google Shape;157;p3"/>
          <p:cNvSpPr txBox="1"/>
          <p:nvPr/>
        </p:nvSpPr>
        <p:spPr>
          <a:xfrm>
            <a:off x="5239227" y="1572783"/>
            <a:ext cx="7809546" cy="63817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0" i="0" lang="en-US" sz="3886" u="none" cap="none" strike="noStrike">
                <a:solidFill>
                  <a:srgbClr val="E8872A"/>
                </a:solidFill>
                <a:latin typeface="Arial"/>
                <a:ea typeface="Arial"/>
                <a:cs typeface="Arial"/>
                <a:sym typeface="Arial"/>
              </a:rPr>
              <a:t>For AMR Frontline Workshop</a:t>
            </a:r>
            <a:endParaRPr/>
          </a:p>
        </p:txBody>
      </p:sp>
      <p:sp>
        <p:nvSpPr>
          <p:cNvPr id="158" name="Google Shape;158;p3"/>
          <p:cNvSpPr txBox="1"/>
          <p:nvPr/>
        </p:nvSpPr>
        <p:spPr>
          <a:xfrm>
            <a:off x="702562" y="8791292"/>
            <a:ext cx="7809546" cy="63817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3886" u="none" cap="none" strike="noStrike">
                <a:solidFill>
                  <a:srgbClr val="231F20"/>
                </a:solidFill>
                <a:latin typeface="Arial"/>
                <a:ea typeface="Arial"/>
                <a:cs typeface="Arial"/>
                <a:sym typeface="Arial"/>
              </a:rPr>
              <a:t>Scan and Submit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91A"/>
        </a:solidFill>
      </p:bgPr>
    </p:bg>
    <p:spTree>
      <p:nvGrpSpPr>
        <p:cNvPr id="162" name="Shape 162"/>
        <p:cNvGrpSpPr/>
        <p:nvPr/>
      </p:nvGrpSpPr>
      <p:grpSpPr>
        <a:xfrm>
          <a:off x="0" y="0"/>
          <a:ext cx="0" cy="0"/>
          <a:chOff x="0" y="0"/>
          <a:chExt cx="0" cy="0"/>
        </a:xfrm>
      </p:grpSpPr>
      <p:grpSp>
        <p:nvGrpSpPr>
          <p:cNvPr id="163" name="Google Shape;163;p6"/>
          <p:cNvGrpSpPr/>
          <p:nvPr/>
        </p:nvGrpSpPr>
        <p:grpSpPr>
          <a:xfrm rot="-785487">
            <a:off x="2400469" y="2421150"/>
            <a:ext cx="10108549" cy="17377580"/>
            <a:chOff x="0" y="-66675"/>
            <a:chExt cx="1317070" cy="2264172"/>
          </a:xfrm>
        </p:grpSpPr>
        <p:sp>
          <p:nvSpPr>
            <p:cNvPr id="164" name="Google Shape;164;p6"/>
            <p:cNvSpPr/>
            <p:nvPr/>
          </p:nvSpPr>
          <p:spPr>
            <a:xfrm>
              <a:off x="0" y="0"/>
              <a:ext cx="1317070" cy="2197497"/>
            </a:xfrm>
            <a:custGeom>
              <a:rect b="b" l="l" r="r" t="t"/>
              <a:pathLst>
                <a:path extrusionOk="0" h="2197497" w="1317070">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07A5C3"/>
            </a:solidFill>
            <a:ln cap="rnd" cmpd="sng" w="180975">
              <a:solidFill>
                <a:srgbClr val="EFDE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txBox="1"/>
            <p:nvPr/>
          </p:nvSpPr>
          <p:spPr>
            <a:xfrm>
              <a:off x="0" y="-66675"/>
              <a:ext cx="1317070" cy="2264172"/>
            </a:xfrm>
            <a:prstGeom prst="rect">
              <a:avLst/>
            </a:prstGeom>
            <a:noFill/>
            <a:ln>
              <a:noFill/>
            </a:ln>
          </p:spPr>
          <p:txBody>
            <a:bodyPr anchorCtr="0" anchor="ctr" bIns="50800" lIns="50800" spcFirstLastPara="1" rIns="50800" wrap="square" tIns="50800">
              <a:noAutofit/>
            </a:bodyPr>
            <a:lstStyle/>
            <a:p>
              <a:pPr indent="0" lvl="0" marL="0" marR="0" rtl="0" algn="ctr">
                <a:lnSpc>
                  <a:spcPct val="292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6"/>
          <p:cNvGrpSpPr/>
          <p:nvPr/>
        </p:nvGrpSpPr>
        <p:grpSpPr>
          <a:xfrm rot="801408">
            <a:off x="5880787" y="2435273"/>
            <a:ext cx="10108549" cy="17377580"/>
            <a:chOff x="0" y="-66675"/>
            <a:chExt cx="1317070" cy="2264172"/>
          </a:xfrm>
        </p:grpSpPr>
        <p:sp>
          <p:nvSpPr>
            <p:cNvPr id="167" name="Google Shape;167;p6"/>
            <p:cNvSpPr/>
            <p:nvPr/>
          </p:nvSpPr>
          <p:spPr>
            <a:xfrm>
              <a:off x="0" y="0"/>
              <a:ext cx="1317070" cy="2197497"/>
            </a:xfrm>
            <a:custGeom>
              <a:rect b="b" l="l" r="r" t="t"/>
              <a:pathLst>
                <a:path extrusionOk="0" h="2197497" w="1317070">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F14902"/>
            </a:solidFill>
            <a:ln cap="rnd" cmpd="sng" w="180975">
              <a:solidFill>
                <a:srgbClr val="EFDE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txBox="1"/>
            <p:nvPr/>
          </p:nvSpPr>
          <p:spPr>
            <a:xfrm>
              <a:off x="0" y="-66675"/>
              <a:ext cx="1317070" cy="2264172"/>
            </a:xfrm>
            <a:prstGeom prst="rect">
              <a:avLst/>
            </a:prstGeom>
            <a:noFill/>
            <a:ln>
              <a:noFill/>
            </a:ln>
          </p:spPr>
          <p:txBody>
            <a:bodyPr anchorCtr="0" anchor="ctr" bIns="50800" lIns="50800" spcFirstLastPara="1" rIns="50800" wrap="square" tIns="50800">
              <a:noAutofit/>
            </a:bodyPr>
            <a:lstStyle/>
            <a:p>
              <a:pPr indent="0" lvl="0" marL="0" marR="0" rtl="0" algn="ctr">
                <a:lnSpc>
                  <a:spcPct val="292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6"/>
          <p:cNvGrpSpPr/>
          <p:nvPr/>
        </p:nvGrpSpPr>
        <p:grpSpPr>
          <a:xfrm>
            <a:off x="4147140" y="313644"/>
            <a:ext cx="10108549" cy="17377580"/>
            <a:chOff x="0" y="-66675"/>
            <a:chExt cx="1317070" cy="2264172"/>
          </a:xfrm>
        </p:grpSpPr>
        <p:sp>
          <p:nvSpPr>
            <p:cNvPr id="170" name="Google Shape;170;p6"/>
            <p:cNvSpPr/>
            <p:nvPr/>
          </p:nvSpPr>
          <p:spPr>
            <a:xfrm>
              <a:off x="0" y="0"/>
              <a:ext cx="1317070" cy="2197497"/>
            </a:xfrm>
            <a:custGeom>
              <a:rect b="b" l="l" r="r" t="t"/>
              <a:pathLst>
                <a:path extrusionOk="0" h="2197497" w="1317070">
                  <a:moveTo>
                    <a:pt x="76588" y="0"/>
                  </a:moveTo>
                  <a:lnTo>
                    <a:pt x="1240482" y="0"/>
                  </a:lnTo>
                  <a:cubicBezTo>
                    <a:pt x="1260795" y="0"/>
                    <a:pt x="1280275" y="8069"/>
                    <a:pt x="1294638" y="22432"/>
                  </a:cubicBezTo>
                  <a:cubicBezTo>
                    <a:pt x="1309001" y="36795"/>
                    <a:pt x="1317070" y="56275"/>
                    <a:pt x="1317070" y="76588"/>
                  </a:cubicBezTo>
                  <a:lnTo>
                    <a:pt x="1317070" y="2120909"/>
                  </a:lnTo>
                  <a:cubicBezTo>
                    <a:pt x="1317070" y="2163207"/>
                    <a:pt x="1282781" y="2197497"/>
                    <a:pt x="1240482" y="2197497"/>
                  </a:cubicBezTo>
                  <a:lnTo>
                    <a:pt x="76588" y="2197497"/>
                  </a:lnTo>
                  <a:cubicBezTo>
                    <a:pt x="34290" y="2197497"/>
                    <a:pt x="0" y="2163207"/>
                    <a:pt x="0" y="2120909"/>
                  </a:cubicBezTo>
                  <a:lnTo>
                    <a:pt x="0" y="76588"/>
                  </a:lnTo>
                  <a:cubicBezTo>
                    <a:pt x="0" y="56275"/>
                    <a:pt x="8069" y="36795"/>
                    <a:pt x="22432" y="22432"/>
                  </a:cubicBezTo>
                  <a:cubicBezTo>
                    <a:pt x="36795" y="8069"/>
                    <a:pt x="56275" y="0"/>
                    <a:pt x="76588" y="0"/>
                  </a:cubicBezTo>
                  <a:close/>
                </a:path>
              </a:pathLst>
            </a:custGeom>
            <a:solidFill>
              <a:srgbClr val="F4B324"/>
            </a:solidFill>
            <a:ln cap="rnd" cmpd="sng" w="180975">
              <a:solidFill>
                <a:srgbClr val="EFDE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txBox="1"/>
            <p:nvPr/>
          </p:nvSpPr>
          <p:spPr>
            <a:xfrm>
              <a:off x="0" y="-66675"/>
              <a:ext cx="1317070" cy="2264172"/>
            </a:xfrm>
            <a:prstGeom prst="rect">
              <a:avLst/>
            </a:prstGeom>
            <a:noFill/>
            <a:ln>
              <a:noFill/>
            </a:ln>
          </p:spPr>
          <p:txBody>
            <a:bodyPr anchorCtr="0" anchor="ctr" bIns="50800" lIns="50800" spcFirstLastPara="1" rIns="50800" wrap="square" tIns="50800">
              <a:noAutofit/>
            </a:bodyPr>
            <a:lstStyle/>
            <a:p>
              <a:pPr indent="0" lvl="0" marL="0" marR="0" rtl="0" algn="ctr">
                <a:lnSpc>
                  <a:spcPct val="292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6"/>
          <p:cNvGrpSpPr/>
          <p:nvPr/>
        </p:nvGrpSpPr>
        <p:grpSpPr>
          <a:xfrm>
            <a:off x="4145070" y="2854014"/>
            <a:ext cx="10110619" cy="10110619"/>
            <a:chOff x="0" y="0"/>
            <a:chExt cx="812800" cy="812800"/>
          </a:xfrm>
        </p:grpSpPr>
        <p:sp>
          <p:nvSpPr>
            <p:cNvPr id="173" name="Google Shape;173;p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6E7D8"/>
            </a:solidFill>
            <a:ln>
              <a:noFill/>
            </a:ln>
          </p:spPr>
        </p:sp>
        <p:sp>
          <p:nvSpPr>
            <p:cNvPr id="174" name="Google Shape;174;p6"/>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292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5" name="Google Shape;175;p6"/>
          <p:cNvSpPr txBox="1"/>
          <p:nvPr/>
        </p:nvSpPr>
        <p:spPr>
          <a:xfrm rot="-759083">
            <a:off x="965486" y="4725827"/>
            <a:ext cx="3139137" cy="2355735"/>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1" i="0" lang="en-US" sz="18147" u="none" cap="none" strike="noStrike">
                <a:solidFill>
                  <a:srgbClr val="1C191A"/>
                </a:solidFill>
                <a:latin typeface="Libre Franklin Black"/>
                <a:ea typeface="Libre Franklin Black"/>
                <a:cs typeface="Libre Franklin Black"/>
                <a:sym typeface="Libre Franklin Black"/>
              </a:rPr>
              <a:t>5</a:t>
            </a:r>
            <a:endParaRPr/>
          </a:p>
        </p:txBody>
      </p:sp>
      <p:sp>
        <p:nvSpPr>
          <p:cNvPr id="176" name="Google Shape;176;p6"/>
          <p:cNvSpPr txBox="1"/>
          <p:nvPr/>
        </p:nvSpPr>
        <p:spPr>
          <a:xfrm>
            <a:off x="5599358" y="6726181"/>
            <a:ext cx="7204113" cy="173926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1" i="0" lang="en-US" sz="4500" u="none" cap="none" strike="noStrike">
                <a:solidFill>
                  <a:srgbClr val="1C191A"/>
                </a:solidFill>
                <a:latin typeface="Libre Franklin Black"/>
                <a:ea typeface="Libre Franklin Black"/>
                <a:cs typeface="Libre Franklin Black"/>
                <a:sym typeface="Libre Franklin Black"/>
              </a:rPr>
              <a:t>BREAK THE </a:t>
            </a:r>
            <a:endParaRPr/>
          </a:p>
          <a:p>
            <a:pPr indent="0" lvl="0" marL="0" marR="0" rtl="0" algn="ctr">
              <a:lnSpc>
                <a:spcPct val="95999"/>
              </a:lnSpc>
              <a:spcBef>
                <a:spcPts val="0"/>
              </a:spcBef>
              <a:spcAft>
                <a:spcPts val="0"/>
              </a:spcAft>
              <a:buNone/>
            </a:pPr>
            <a:r>
              <a:rPr b="1" i="0" lang="en-US" sz="8999" u="none" cap="none" strike="noStrike">
                <a:solidFill>
                  <a:srgbClr val="1C191A"/>
                </a:solidFill>
                <a:latin typeface="Libre Franklin Black"/>
                <a:ea typeface="Libre Franklin Black"/>
                <a:cs typeface="Libre Franklin Black"/>
                <a:sym typeface="Libre Franklin Black"/>
              </a:rPr>
              <a:t>TABOO</a:t>
            </a:r>
            <a:endParaRPr/>
          </a:p>
        </p:txBody>
      </p:sp>
      <p:sp>
        <p:nvSpPr>
          <p:cNvPr id="177" name="Google Shape;177;p6"/>
          <p:cNvSpPr txBox="1"/>
          <p:nvPr/>
        </p:nvSpPr>
        <p:spPr>
          <a:xfrm rot="26403">
            <a:off x="4019267" y="1639293"/>
            <a:ext cx="3139137" cy="2355735"/>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1" i="0" lang="en-US" sz="18147" u="none" cap="none" strike="noStrike">
                <a:solidFill>
                  <a:srgbClr val="1C191A"/>
                </a:solidFill>
                <a:latin typeface="Libre Franklin Black"/>
                <a:ea typeface="Libre Franklin Black"/>
                <a:cs typeface="Libre Franklin Black"/>
                <a:sym typeface="Libre Franklin Black"/>
              </a:rPr>
              <a:t>7</a:t>
            </a:r>
            <a:endParaRPr/>
          </a:p>
        </p:txBody>
      </p:sp>
      <p:sp>
        <p:nvSpPr>
          <p:cNvPr id="178" name="Google Shape;178;p6"/>
          <p:cNvSpPr txBox="1"/>
          <p:nvPr/>
        </p:nvSpPr>
        <p:spPr>
          <a:xfrm>
            <a:off x="7348791" y="5285921"/>
            <a:ext cx="3703176" cy="864328"/>
          </a:xfrm>
          <a:prstGeom prst="rect">
            <a:avLst/>
          </a:prstGeom>
          <a:noFill/>
          <a:ln>
            <a:noFill/>
          </a:ln>
        </p:spPr>
        <p:txBody>
          <a:bodyPr anchorCtr="0" anchor="t" bIns="0" lIns="0" spcFirstLastPara="1" rIns="0" wrap="square" tIns="0">
            <a:spAutoFit/>
          </a:bodyPr>
          <a:lstStyle/>
          <a:p>
            <a:pPr indent="0" lvl="0" marL="0" marR="0" rtl="0" algn="ctr">
              <a:lnSpc>
                <a:spcPct val="95988"/>
              </a:lnSpc>
              <a:spcBef>
                <a:spcPts val="0"/>
              </a:spcBef>
              <a:spcAft>
                <a:spcPts val="0"/>
              </a:spcAft>
              <a:buNone/>
            </a:pPr>
            <a:r>
              <a:rPr b="1" i="0" lang="en-US" sz="4188" u="none" cap="none" strike="noStrike">
                <a:solidFill>
                  <a:srgbClr val="1C191A"/>
                </a:solidFill>
                <a:latin typeface="Libre Franklin Medium"/>
                <a:ea typeface="Libre Franklin Medium"/>
                <a:cs typeface="Libre Franklin Medium"/>
                <a:sym typeface="Libre Franklin Medium"/>
              </a:rPr>
              <a:t>AMR EDITION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377a658528b_0_33"/>
          <p:cNvPicPr preferRelativeResize="0"/>
          <p:nvPr/>
        </p:nvPicPr>
        <p:blipFill>
          <a:blip r:embed="rId3">
            <a:alphaModFix/>
          </a:blip>
          <a:stretch>
            <a:fillRect/>
          </a:stretch>
        </p:blipFill>
        <p:spPr>
          <a:xfrm>
            <a:off x="152400" y="152400"/>
            <a:ext cx="18135601" cy="100857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